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7"/>
  </p:notesMasterIdLst>
  <p:handoutMasterIdLst>
    <p:handoutMasterId r:id="rId18"/>
  </p:handoutMasterIdLst>
  <p:sldIdLst>
    <p:sldId id="322" r:id="rId6"/>
    <p:sldId id="576" r:id="rId7"/>
    <p:sldId id="323" r:id="rId8"/>
    <p:sldId id="343" r:id="rId9"/>
    <p:sldId id="257" r:id="rId10"/>
    <p:sldId id="256" r:id="rId11"/>
    <p:sldId id="337" r:id="rId12"/>
    <p:sldId id="587" r:id="rId13"/>
    <p:sldId id="342" r:id="rId14"/>
    <p:sldId id="588" r:id="rId15"/>
    <p:sldId id="585"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960" userDrawn="1">
          <p15:clr>
            <a:srgbClr val="A4A3A4"/>
          </p15:clr>
        </p15:guide>
        <p15:guide id="4" pos="7296" userDrawn="1">
          <p15:clr>
            <a:srgbClr val="A4A3A4"/>
          </p15:clr>
        </p15:guide>
        <p15:guide id="5" pos="600" userDrawn="1">
          <p15:clr>
            <a:srgbClr val="A4A3A4"/>
          </p15:clr>
        </p15:guide>
        <p15:guide id="6" pos="7080" userDrawn="1">
          <p15:clr>
            <a:srgbClr val="A4A3A4"/>
          </p15:clr>
        </p15:guide>
        <p15:guide id="7" orient="horz" pos="1008" userDrawn="1">
          <p15:clr>
            <a:srgbClr val="A4A3A4"/>
          </p15:clr>
        </p15:guide>
        <p15:guide id="8" orient="horz" pos="1416" userDrawn="1">
          <p15:clr>
            <a:srgbClr val="A4A3A4"/>
          </p15:clr>
        </p15:guide>
        <p15:guide id="9" pos="6720" userDrawn="1">
          <p15:clr>
            <a:srgbClr val="A4A3A4"/>
          </p15:clr>
        </p15:guide>
        <p15:guide id="10" orient="horz" pos="3888" userDrawn="1">
          <p15:clr>
            <a:srgbClr val="A4A3A4"/>
          </p15:clr>
        </p15:guide>
        <p15:guide id="11" orient="horz" pos="2156">
          <p15:clr>
            <a:srgbClr val="A4A3A4"/>
          </p15:clr>
        </p15:guide>
        <p15:guide id="12" orient="horz" pos="1438">
          <p15:clr>
            <a:srgbClr val="A4A3A4"/>
          </p15:clr>
        </p15:guide>
        <p15:guide id="13" orient="horz" pos="2814">
          <p15:clr>
            <a:srgbClr val="A4A3A4"/>
          </p15:clr>
        </p15:guide>
        <p15:guide id="14" pos="6911">
          <p15:clr>
            <a:srgbClr val="A4A3A4"/>
          </p15:clr>
        </p15:guide>
        <p15:guide id="15" orient="horz" pos="2346">
          <p15:clr>
            <a:srgbClr val="A4A3A4"/>
          </p15:clr>
        </p15:guide>
        <p15:guide id="16" orient="horz" pos="1571">
          <p15:clr>
            <a:srgbClr val="A4A3A4"/>
          </p15:clr>
        </p15:guide>
        <p15:guide id="17" orient="horz" pos="2140">
          <p15:clr>
            <a:srgbClr val="A4A3A4"/>
          </p15:clr>
        </p15:guide>
        <p15:guide id="18" orient="horz" pos="1954">
          <p15:clr>
            <a:srgbClr val="A4A3A4"/>
          </p15:clr>
        </p15:guide>
        <p15:guide id="19" pos="3844">
          <p15:clr>
            <a:srgbClr val="A4A3A4"/>
          </p15:clr>
        </p15:guide>
        <p15:guide id="20" pos="614">
          <p15:clr>
            <a:srgbClr val="A4A3A4"/>
          </p15:clr>
        </p15:guide>
        <p15:guide id="21" pos="70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B22"/>
    <a:srgbClr val="E7E7E8"/>
    <a:srgbClr val="B6AA5A"/>
    <a:srgbClr val="9B9141"/>
    <a:srgbClr val="738B12"/>
    <a:srgbClr val="637E15"/>
    <a:srgbClr val="D2C390"/>
    <a:srgbClr val="4F6759"/>
    <a:srgbClr val="3E534A"/>
    <a:srgbClr val="848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6" autoAdjust="0"/>
    <p:restoredTop sz="96272" autoAdjust="0"/>
  </p:normalViewPr>
  <p:slideViewPr>
    <p:cSldViewPr snapToGrid="0" showGuides="1">
      <p:cViewPr varScale="1">
        <p:scale>
          <a:sx n="114" d="100"/>
          <a:sy n="114" d="100"/>
        </p:scale>
        <p:origin x="312" y="102"/>
      </p:cViewPr>
      <p:guideLst>
        <p:guide orient="horz" pos="2160"/>
        <p:guide pos="3840"/>
        <p:guide pos="960"/>
        <p:guide pos="7296"/>
        <p:guide pos="600"/>
        <p:guide pos="7080"/>
        <p:guide orient="horz" pos="1008"/>
        <p:guide orient="horz" pos="1416"/>
        <p:guide pos="6720"/>
        <p:guide orient="horz" pos="3888"/>
        <p:guide orient="horz" pos="2156"/>
        <p:guide orient="horz" pos="1438"/>
        <p:guide orient="horz" pos="2814"/>
        <p:guide pos="6911"/>
        <p:guide orient="horz" pos="2346"/>
        <p:guide orient="horz" pos="1571"/>
        <p:guide orient="horz" pos="2140"/>
        <p:guide orient="horz" pos="1954"/>
        <p:guide pos="3844"/>
        <p:guide pos="614"/>
        <p:guide pos="708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AE0C142-3137-A645-B982-5354E42200C5}"/>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AT"/>
          </a:p>
        </p:txBody>
      </p:sp>
      <p:sp>
        <p:nvSpPr>
          <p:cNvPr id="3" name="Datumsplatzhalter 2">
            <a:extLst>
              <a:ext uri="{FF2B5EF4-FFF2-40B4-BE49-F238E27FC236}">
                <a16:creationId xmlns:a16="http://schemas.microsoft.com/office/drawing/2014/main" id="{605C1FEB-654B-554B-9957-2D50339FB004}"/>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F668AF5-13A0-5541-B539-B65326532B84}" type="datetimeFigureOut">
              <a:rPr lang="de-AT" smtClean="0"/>
              <a:t>01.02.2023</a:t>
            </a:fld>
            <a:endParaRPr lang="de-AT"/>
          </a:p>
        </p:txBody>
      </p:sp>
      <p:sp>
        <p:nvSpPr>
          <p:cNvPr id="4" name="Fußzeilenplatzhalter 3">
            <a:extLst>
              <a:ext uri="{FF2B5EF4-FFF2-40B4-BE49-F238E27FC236}">
                <a16:creationId xmlns:a16="http://schemas.microsoft.com/office/drawing/2014/main" id="{8BA88E3C-6FCF-9440-B6D3-FD186DC2216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e-AT"/>
          </a:p>
        </p:txBody>
      </p:sp>
      <p:sp>
        <p:nvSpPr>
          <p:cNvPr id="5" name="Foliennummernplatzhalter 4">
            <a:extLst>
              <a:ext uri="{FF2B5EF4-FFF2-40B4-BE49-F238E27FC236}">
                <a16:creationId xmlns:a16="http://schemas.microsoft.com/office/drawing/2014/main" id="{F97DBFA1-9710-1A49-BFD3-E995846F86E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FDF3C29-4D05-E340-9306-A91717828C74}" type="slidenum">
              <a:rPr lang="de-AT" smtClean="0"/>
              <a:t>‹Nr.›</a:t>
            </a:fld>
            <a:endParaRPr lang="de-AT"/>
          </a:p>
        </p:txBody>
      </p:sp>
    </p:spTree>
    <p:extLst>
      <p:ext uri="{BB962C8B-B14F-4D97-AF65-F5344CB8AC3E}">
        <p14:creationId xmlns:p14="http://schemas.microsoft.com/office/powerpoint/2010/main" val="345471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2B66F95A-0A15-4516-9CAE-591EB9568FCD}" type="datetimeFigureOut">
              <a:rPr lang="de-DE" smtClean="0"/>
              <a:t>01.02.2023</a:t>
            </a:fld>
            <a:endParaRPr lang="de-DE"/>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17F5E8F4-52D5-4628-B051-06DB339D79B4}" type="slidenum">
              <a:rPr lang="de-DE" smtClean="0"/>
              <a:t>‹Nr.›</a:t>
            </a:fld>
            <a:endParaRPr lang="de-DE"/>
          </a:p>
        </p:txBody>
      </p:sp>
    </p:spTree>
    <p:extLst>
      <p:ext uri="{BB962C8B-B14F-4D97-AF65-F5344CB8AC3E}">
        <p14:creationId xmlns:p14="http://schemas.microsoft.com/office/powerpoint/2010/main" val="3500799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084234" y="7022308"/>
            <a:ext cx="3890433" cy="369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15" tIns="45957" rIns="91915" bIns="45957" anchor="b"/>
          <a:lstStyle>
            <a:lvl1pPr defTabSz="947738">
              <a:defRPr sz="1200">
                <a:solidFill>
                  <a:schemeClr val="tx1"/>
                </a:solidFill>
                <a:latin typeface="Arial" charset="0"/>
                <a:ea typeface="ＭＳ Ｐゴシック" charset="0"/>
                <a:cs typeface="ＭＳ Ｐゴシック" charset="0"/>
              </a:defRPr>
            </a:lvl1pPr>
            <a:lvl2pPr marL="742950" indent="-285750" defTabSz="947738">
              <a:defRPr sz="1200">
                <a:solidFill>
                  <a:schemeClr val="tx1"/>
                </a:solidFill>
                <a:latin typeface="Arial" charset="0"/>
                <a:ea typeface="ＭＳ Ｐゴシック" charset="0"/>
              </a:defRPr>
            </a:lvl2pPr>
            <a:lvl3pPr marL="1143000" indent="-228600" defTabSz="947738">
              <a:defRPr sz="1200">
                <a:solidFill>
                  <a:schemeClr val="tx1"/>
                </a:solidFill>
                <a:latin typeface="Arial" charset="0"/>
                <a:ea typeface="ＭＳ Ｐゴシック" charset="0"/>
              </a:defRPr>
            </a:lvl3pPr>
            <a:lvl4pPr marL="1600200" indent="-228600" defTabSz="947738">
              <a:defRPr sz="1200">
                <a:solidFill>
                  <a:schemeClr val="tx1"/>
                </a:solidFill>
                <a:latin typeface="Arial" charset="0"/>
                <a:ea typeface="ＭＳ Ｐゴシック" charset="0"/>
              </a:defRPr>
            </a:lvl4pPr>
            <a:lvl5pPr marL="2057400" indent="-228600" defTabSz="947738">
              <a:defRPr sz="1200">
                <a:solidFill>
                  <a:schemeClr val="tx1"/>
                </a:solidFill>
                <a:latin typeface="Arial" charset="0"/>
                <a:ea typeface="ＭＳ Ｐゴシック" charset="0"/>
              </a:defRPr>
            </a:lvl5pPr>
            <a:lvl6pPr marL="2514600" indent="-228600" defTabSz="947738"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47738"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47738"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47738" eaLnBrk="0" fontAlgn="base" hangingPunct="0">
              <a:spcBef>
                <a:spcPct val="30000"/>
              </a:spcBef>
              <a:spcAft>
                <a:spcPct val="0"/>
              </a:spcAft>
              <a:defRPr sz="1200">
                <a:solidFill>
                  <a:schemeClr val="tx1"/>
                </a:solidFill>
                <a:latin typeface="Arial" charset="0"/>
                <a:ea typeface="ＭＳ Ｐゴシック" charset="0"/>
              </a:defRPr>
            </a:lvl9pPr>
          </a:lstStyle>
          <a:p>
            <a:pPr algn="r"/>
            <a:fld id="{5C049141-0D50-3E43-9EE5-0227129008F5}" type="slidenum">
              <a:rPr lang="de-AT" b="0">
                <a:solidFill>
                  <a:prstClr val="black"/>
                </a:solidFill>
                <a:latin typeface="Times New Roman" charset="0"/>
              </a:rPr>
              <a:pPr algn="r"/>
              <a:t>3</a:t>
            </a:fld>
            <a:endParaRPr lang="de-AT" b="0">
              <a:solidFill>
                <a:prstClr val="black"/>
              </a:solidFill>
              <a:latin typeface="Times New Roman" charset="0"/>
            </a:endParaRPr>
          </a:p>
        </p:txBody>
      </p:sp>
      <p:sp>
        <p:nvSpPr>
          <p:cNvPr id="65539" name="Rectangle 2"/>
          <p:cNvSpPr>
            <a:spLocks noGrp="1" noRot="1" noChangeAspect="1" noChangeArrowheads="1" noTextEdit="1"/>
          </p:cNvSpPr>
          <p:nvPr>
            <p:ph type="sldImg"/>
          </p:nvPr>
        </p:nvSpPr>
        <p:spPr>
          <a:xfrm>
            <a:off x="2057400" y="581025"/>
            <a:ext cx="4864100" cy="2736850"/>
          </a:xfrm>
          <a:ln/>
        </p:spPr>
      </p:sp>
      <p:sp>
        <p:nvSpPr>
          <p:cNvPr id="65540" name="Rectangle 3"/>
          <p:cNvSpPr>
            <a:spLocks noGrp="1" noChangeArrowheads="1"/>
          </p:cNvSpPr>
          <p:nvPr>
            <p:ph type="body" idx="1"/>
          </p:nvPr>
        </p:nvSpPr>
        <p:spPr>
          <a:xfrm>
            <a:off x="340784" y="3498058"/>
            <a:ext cx="8388349" cy="3318272"/>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AT" sz="10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973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5365751" y="7261622"/>
            <a:ext cx="4102100" cy="42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58" tIns="47378" rIns="94758" bIns="47378" anchor="b"/>
          <a:lstStyle>
            <a:lvl1pPr defTabSz="901700">
              <a:defRPr sz="1200">
                <a:solidFill>
                  <a:schemeClr val="bg1"/>
                </a:solidFill>
                <a:latin typeface="Trebuchet MS" charset="0"/>
                <a:ea typeface="MS PGothic" charset="-128"/>
              </a:defRPr>
            </a:lvl1pPr>
            <a:lvl2pPr marL="37931725" indent="-37474525" defTabSz="901700">
              <a:defRPr sz="1200">
                <a:solidFill>
                  <a:schemeClr val="bg1"/>
                </a:solidFill>
                <a:latin typeface="Trebuchet MS" charset="0"/>
                <a:ea typeface="MS PGothic" charset="-128"/>
              </a:defRPr>
            </a:lvl2pPr>
            <a:lvl3pPr marL="1143000" indent="-228600" defTabSz="901700">
              <a:defRPr sz="1200">
                <a:solidFill>
                  <a:schemeClr val="bg1"/>
                </a:solidFill>
                <a:latin typeface="Trebuchet MS" charset="0"/>
                <a:ea typeface="MS PGothic" charset="-128"/>
              </a:defRPr>
            </a:lvl3pPr>
            <a:lvl4pPr marL="1600200" indent="-228600" defTabSz="901700">
              <a:defRPr sz="1200">
                <a:solidFill>
                  <a:schemeClr val="bg1"/>
                </a:solidFill>
                <a:latin typeface="Trebuchet MS" charset="0"/>
                <a:ea typeface="MS PGothic" charset="-128"/>
              </a:defRPr>
            </a:lvl4pPr>
            <a:lvl5pPr marL="2057400" indent="-228600" defTabSz="901700">
              <a:defRPr sz="1200">
                <a:solidFill>
                  <a:schemeClr val="bg1"/>
                </a:solidFill>
                <a:latin typeface="Trebuchet MS" charset="0"/>
                <a:ea typeface="MS PGothic" charset="-128"/>
              </a:defRPr>
            </a:lvl5pPr>
            <a:lvl6pPr marL="2514600" indent="-228600" defTabSz="901700" eaLnBrk="0" fontAlgn="base" hangingPunct="0">
              <a:spcBef>
                <a:spcPct val="0"/>
              </a:spcBef>
              <a:spcAft>
                <a:spcPct val="0"/>
              </a:spcAft>
              <a:defRPr sz="1200">
                <a:solidFill>
                  <a:schemeClr val="bg1"/>
                </a:solidFill>
                <a:latin typeface="Trebuchet MS" charset="0"/>
                <a:ea typeface="MS PGothic" charset="-128"/>
              </a:defRPr>
            </a:lvl6pPr>
            <a:lvl7pPr marL="2971800" indent="-228600" defTabSz="901700" eaLnBrk="0" fontAlgn="base" hangingPunct="0">
              <a:spcBef>
                <a:spcPct val="0"/>
              </a:spcBef>
              <a:spcAft>
                <a:spcPct val="0"/>
              </a:spcAft>
              <a:defRPr sz="1200">
                <a:solidFill>
                  <a:schemeClr val="bg1"/>
                </a:solidFill>
                <a:latin typeface="Trebuchet MS" charset="0"/>
                <a:ea typeface="MS PGothic" charset="-128"/>
              </a:defRPr>
            </a:lvl7pPr>
            <a:lvl8pPr marL="3429000" indent="-228600" defTabSz="901700" eaLnBrk="0" fontAlgn="base" hangingPunct="0">
              <a:spcBef>
                <a:spcPct val="0"/>
              </a:spcBef>
              <a:spcAft>
                <a:spcPct val="0"/>
              </a:spcAft>
              <a:defRPr sz="1200">
                <a:solidFill>
                  <a:schemeClr val="bg1"/>
                </a:solidFill>
                <a:latin typeface="Trebuchet MS" charset="0"/>
                <a:ea typeface="MS PGothic" charset="-128"/>
              </a:defRPr>
            </a:lvl8pPr>
            <a:lvl9pPr marL="3886200" indent="-228600" defTabSz="901700" eaLnBrk="0" fontAlgn="base" hangingPunct="0">
              <a:spcBef>
                <a:spcPct val="0"/>
              </a:spcBef>
              <a:spcAft>
                <a:spcPct val="0"/>
              </a:spcAft>
              <a:defRPr sz="1200">
                <a:solidFill>
                  <a:schemeClr val="bg1"/>
                </a:solidFill>
                <a:latin typeface="Trebuchet MS" charset="0"/>
                <a:ea typeface="MS PGothic" charset="-128"/>
              </a:defRPr>
            </a:lvl9pPr>
          </a:lstStyle>
          <a:p>
            <a:pPr algn="r" eaLnBrk="1" hangingPunct="1"/>
            <a:fld id="{C35FF2ED-3E9D-1340-808A-FD14081CB649}" type="slidenum">
              <a:rPr lang="de-AT" altLang="de-DE">
                <a:solidFill>
                  <a:schemeClr val="tx1"/>
                </a:solidFill>
                <a:latin typeface="Times New Roman" charset="0"/>
                <a:ea typeface="ＭＳ Ｐゴシック" charset="-128"/>
                <a:cs typeface="ＭＳ Ｐゴシック" charset="-128"/>
              </a:rPr>
              <a:pPr algn="r" eaLnBrk="1" hangingPunct="1"/>
              <a:t>4</a:t>
            </a:fld>
            <a:endParaRPr lang="de-AT" altLang="de-DE">
              <a:solidFill>
                <a:schemeClr val="tx1"/>
              </a:solidFill>
              <a:latin typeface="Times New Roman" charset="0"/>
              <a:ea typeface="ＭＳ Ｐゴシック" charset="-128"/>
              <a:cs typeface="ＭＳ Ｐゴシック" charset="-128"/>
            </a:endParaRPr>
          </a:p>
        </p:txBody>
      </p:sp>
      <p:sp>
        <p:nvSpPr>
          <p:cNvPr id="20483" name="Rectangle 2"/>
          <p:cNvSpPr>
            <a:spLocks noGrp="1" noRot="1" noChangeAspect="1" noChangeArrowheads="1" noTextEdit="1"/>
          </p:cNvSpPr>
          <p:nvPr>
            <p:ph type="sldImg"/>
          </p:nvPr>
        </p:nvSpPr>
        <p:spPr>
          <a:xfrm>
            <a:off x="2187575" y="574675"/>
            <a:ext cx="5121275" cy="2881313"/>
          </a:xfrm>
          <a:ln/>
        </p:spPr>
      </p:sp>
      <p:sp>
        <p:nvSpPr>
          <p:cNvPr id="51203" name="Rectangle 3"/>
          <p:cNvSpPr>
            <a:spLocks noGrp="1" noChangeArrowheads="1"/>
          </p:cNvSpPr>
          <p:nvPr>
            <p:ph type="body" idx="1"/>
          </p:nvPr>
        </p:nvSpPr>
        <p:spPr>
          <a:xfrm>
            <a:off x="1261533" y="3646885"/>
            <a:ext cx="6942667" cy="345400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4061" tIns="47030" rIns="94061" bIns="47030"/>
          <a:lstStyle/>
          <a:p>
            <a:pPr eaLnBrk="1" hangingPunct="1"/>
            <a:endParaRPr lang="de-AT" altLang="de-DE">
              <a:ea typeface="ＭＳ Ｐゴシック" charset="-128"/>
              <a:cs typeface="ＭＳ Ｐゴシック" charset="-128"/>
            </a:endParaRPr>
          </a:p>
        </p:txBody>
      </p:sp>
    </p:spTree>
    <p:extLst>
      <p:ext uri="{BB962C8B-B14F-4D97-AF65-F5344CB8AC3E}">
        <p14:creationId xmlns:p14="http://schemas.microsoft.com/office/powerpoint/2010/main" val="238921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084234" y="7022308"/>
            <a:ext cx="3890433" cy="3690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15" tIns="45957" rIns="91915" bIns="45957" anchor="b"/>
          <a:lstStyle>
            <a:lvl1pPr defTabSz="947738">
              <a:defRPr sz="1200">
                <a:solidFill>
                  <a:schemeClr val="tx1"/>
                </a:solidFill>
                <a:latin typeface="Arial" charset="0"/>
                <a:ea typeface="ＭＳ Ｐゴシック" charset="0"/>
                <a:cs typeface="ＭＳ Ｐゴシック" charset="0"/>
              </a:defRPr>
            </a:lvl1pPr>
            <a:lvl2pPr marL="742950" indent="-285750" defTabSz="947738">
              <a:defRPr sz="1200">
                <a:solidFill>
                  <a:schemeClr val="tx1"/>
                </a:solidFill>
                <a:latin typeface="Arial" charset="0"/>
                <a:ea typeface="ＭＳ Ｐゴシック" charset="0"/>
              </a:defRPr>
            </a:lvl2pPr>
            <a:lvl3pPr marL="1143000" indent="-228600" defTabSz="947738">
              <a:defRPr sz="1200">
                <a:solidFill>
                  <a:schemeClr val="tx1"/>
                </a:solidFill>
                <a:latin typeface="Arial" charset="0"/>
                <a:ea typeface="ＭＳ Ｐゴシック" charset="0"/>
              </a:defRPr>
            </a:lvl3pPr>
            <a:lvl4pPr marL="1600200" indent="-228600" defTabSz="947738">
              <a:defRPr sz="1200">
                <a:solidFill>
                  <a:schemeClr val="tx1"/>
                </a:solidFill>
                <a:latin typeface="Arial" charset="0"/>
                <a:ea typeface="ＭＳ Ｐゴシック" charset="0"/>
              </a:defRPr>
            </a:lvl4pPr>
            <a:lvl5pPr marL="2057400" indent="-228600" defTabSz="947738">
              <a:defRPr sz="1200">
                <a:solidFill>
                  <a:schemeClr val="tx1"/>
                </a:solidFill>
                <a:latin typeface="Arial" charset="0"/>
                <a:ea typeface="ＭＳ Ｐゴシック" charset="0"/>
              </a:defRPr>
            </a:lvl5pPr>
            <a:lvl6pPr marL="2514600" indent="-228600" defTabSz="947738" eaLnBrk="0" fontAlgn="base" hangingPunct="0">
              <a:spcBef>
                <a:spcPct val="30000"/>
              </a:spcBef>
              <a:spcAft>
                <a:spcPct val="0"/>
              </a:spcAft>
              <a:defRPr sz="1200">
                <a:solidFill>
                  <a:schemeClr val="tx1"/>
                </a:solidFill>
                <a:latin typeface="Arial" charset="0"/>
                <a:ea typeface="ＭＳ Ｐゴシック" charset="0"/>
              </a:defRPr>
            </a:lvl6pPr>
            <a:lvl7pPr marL="2971800" indent="-228600" defTabSz="947738" eaLnBrk="0" fontAlgn="base" hangingPunct="0">
              <a:spcBef>
                <a:spcPct val="30000"/>
              </a:spcBef>
              <a:spcAft>
                <a:spcPct val="0"/>
              </a:spcAft>
              <a:defRPr sz="1200">
                <a:solidFill>
                  <a:schemeClr val="tx1"/>
                </a:solidFill>
                <a:latin typeface="Arial" charset="0"/>
                <a:ea typeface="ＭＳ Ｐゴシック" charset="0"/>
              </a:defRPr>
            </a:lvl7pPr>
            <a:lvl8pPr marL="3429000" indent="-228600" defTabSz="947738" eaLnBrk="0" fontAlgn="base" hangingPunct="0">
              <a:spcBef>
                <a:spcPct val="30000"/>
              </a:spcBef>
              <a:spcAft>
                <a:spcPct val="0"/>
              </a:spcAft>
              <a:defRPr sz="1200">
                <a:solidFill>
                  <a:schemeClr val="tx1"/>
                </a:solidFill>
                <a:latin typeface="Arial" charset="0"/>
                <a:ea typeface="ＭＳ Ｐゴシック" charset="0"/>
              </a:defRPr>
            </a:lvl8pPr>
            <a:lvl9pPr marL="3886200" indent="-228600" defTabSz="947738" eaLnBrk="0" fontAlgn="base" hangingPunct="0">
              <a:spcBef>
                <a:spcPct val="30000"/>
              </a:spcBef>
              <a:spcAft>
                <a:spcPct val="0"/>
              </a:spcAft>
              <a:defRPr sz="1200">
                <a:solidFill>
                  <a:schemeClr val="tx1"/>
                </a:solidFill>
                <a:latin typeface="Arial" charset="0"/>
                <a:ea typeface="ＭＳ Ｐゴシック" charset="0"/>
              </a:defRPr>
            </a:lvl9pPr>
          </a:lstStyle>
          <a:p>
            <a:pPr algn="r"/>
            <a:fld id="{5C049141-0D50-3E43-9EE5-0227129008F5}" type="slidenum">
              <a:rPr lang="de-AT" b="0">
                <a:solidFill>
                  <a:prstClr val="black"/>
                </a:solidFill>
                <a:latin typeface="Times New Roman" charset="0"/>
              </a:rPr>
              <a:pPr algn="r"/>
              <a:t>8</a:t>
            </a:fld>
            <a:endParaRPr lang="de-AT" b="0">
              <a:solidFill>
                <a:prstClr val="black"/>
              </a:solidFill>
              <a:latin typeface="Times New Roman" charset="0"/>
            </a:endParaRPr>
          </a:p>
        </p:txBody>
      </p:sp>
      <p:sp>
        <p:nvSpPr>
          <p:cNvPr id="65539" name="Rectangle 2"/>
          <p:cNvSpPr>
            <a:spLocks noGrp="1" noRot="1" noChangeAspect="1" noChangeArrowheads="1" noTextEdit="1"/>
          </p:cNvSpPr>
          <p:nvPr>
            <p:ph type="sldImg"/>
          </p:nvPr>
        </p:nvSpPr>
        <p:spPr>
          <a:xfrm>
            <a:off x="2057400" y="581025"/>
            <a:ext cx="4864100" cy="2736850"/>
          </a:xfrm>
          <a:ln/>
        </p:spPr>
      </p:sp>
      <p:sp>
        <p:nvSpPr>
          <p:cNvPr id="65540" name="Rectangle 3"/>
          <p:cNvSpPr>
            <a:spLocks noGrp="1" noChangeArrowheads="1"/>
          </p:cNvSpPr>
          <p:nvPr>
            <p:ph type="body" idx="1"/>
          </p:nvPr>
        </p:nvSpPr>
        <p:spPr>
          <a:xfrm>
            <a:off x="340784" y="3498058"/>
            <a:ext cx="8388349" cy="3318272"/>
          </a:xfrm>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de-AT" sz="10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4049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5135034" y="7073503"/>
            <a:ext cx="392853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660" tIns="46330" rIns="92660" bIns="46330" anchor="b"/>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r"/>
            <a:fld id="{C84FE5DE-9578-BA46-98A3-E3D5D6FE09F5}" type="slidenum">
              <a:rPr lang="de-DE" altLang="de-DE">
                <a:solidFill>
                  <a:schemeClr val="tx1"/>
                </a:solidFill>
                <a:latin typeface="Arial" charset="0"/>
                <a:ea typeface="ＭＳ Ｐゴシック" charset="-128"/>
                <a:cs typeface="ＭＳ Ｐゴシック" charset="-128"/>
              </a:rPr>
              <a:pPr algn="r"/>
              <a:t>9</a:t>
            </a:fld>
            <a:endParaRPr lang="de-DE" altLang="de-DE">
              <a:solidFill>
                <a:schemeClr val="tx1"/>
              </a:solidFill>
              <a:latin typeface="Arial" charset="0"/>
              <a:ea typeface="ＭＳ Ｐゴシック" charset="-128"/>
              <a:cs typeface="ＭＳ Ｐゴシック" charset="-128"/>
            </a:endParaRPr>
          </a:p>
        </p:txBody>
      </p:sp>
      <p:sp>
        <p:nvSpPr>
          <p:cNvPr id="22531" name="Rectangle 2"/>
          <p:cNvSpPr>
            <a:spLocks noGrp="1" noRot="1" noChangeAspect="1" noChangeArrowheads="1" noTextEdit="1"/>
          </p:cNvSpPr>
          <p:nvPr>
            <p:ph type="sldImg"/>
          </p:nvPr>
        </p:nvSpPr>
        <p:spPr>
          <a:xfrm>
            <a:off x="2057400" y="558800"/>
            <a:ext cx="4965700" cy="2792413"/>
          </a:xfrm>
          <a:ln/>
        </p:spPr>
      </p:sp>
      <p:sp>
        <p:nvSpPr>
          <p:cNvPr id="33795" name="Rectangle 3"/>
          <p:cNvSpPr>
            <a:spLocks noGrp="1" noChangeArrowheads="1"/>
          </p:cNvSpPr>
          <p:nvPr>
            <p:ph type="body" idx="1"/>
          </p:nvPr>
        </p:nvSpPr>
        <p:spPr>
          <a:xfrm>
            <a:off x="1210734" y="3537348"/>
            <a:ext cx="6642100" cy="3349228"/>
          </a:xfrm>
          <a:noFill/>
        </p:spPr>
        <p:txBody>
          <a:bodyPr lIns="92426" tIns="46213" rIns="92426" bIns="46213"/>
          <a:lstStyle/>
          <a:p>
            <a:r>
              <a:rPr lang="de-DE" altLang="de-DE">
                <a:ea typeface="ＭＳ Ｐゴシック" charset="-128"/>
                <a:cs typeface="ＭＳ Ｐゴシック" charset="-128"/>
              </a:rPr>
              <a:t>Branding literature rarely mentions change management. Where they are discussed together, branding and change are considered from the viewpoint of adapting brand to suit changing technology, market conditions or consumer preferences (Kapferer, 1997).</a:t>
            </a:r>
          </a:p>
          <a:p>
            <a:r>
              <a:rPr lang="de-DE" altLang="de-DE">
                <a:ea typeface="ＭＳ Ｐゴシック" charset="-128"/>
                <a:cs typeface="ＭＳ Ｐゴシック" charset="-128"/>
              </a:rPr>
              <a:t>Occasionally there is mention of the need to create a new culture to support the brand (de Chernatony, 2001; Pringle and Gordon 2001).</a:t>
            </a:r>
          </a:p>
          <a:p>
            <a:endParaRPr lang="de-DE" altLang="de-DE">
              <a:ea typeface="ＭＳ Ｐゴシック" charset="-128"/>
              <a:cs typeface="ＭＳ Ｐゴシック" charset="-128"/>
            </a:endParaRPr>
          </a:p>
          <a:p>
            <a:r>
              <a:rPr lang="de-DE" altLang="de-DE">
                <a:ea typeface="ＭＳ Ｐゴシック" charset="-128"/>
                <a:cs typeface="ＭＳ Ｐゴシック" charset="-128"/>
              </a:rPr>
              <a:t>Where branding researchers mention the need to create radical change to support a branding initiative, they tend to advocate changing the organisation to support a branding strategy. Gobé (2002), for example, suggests radical organisational change to support an </a:t>
            </a:r>
            <a:r>
              <a:rPr lang="de-DE" altLang="de-DE" i="1">
                <a:ea typeface="ＭＳ Ｐゴシック" charset="-128"/>
                <a:cs typeface="ＭＳ Ｐゴシック" charset="-128"/>
              </a:rPr>
              <a:t>Emotional Branding.</a:t>
            </a:r>
          </a:p>
          <a:p>
            <a:endParaRPr lang="de-DE" altLang="de-DE">
              <a:ea typeface="ＭＳ Ｐゴシック" charset="-128"/>
              <a:cs typeface="ＭＳ Ｐゴシック" charset="-128"/>
            </a:endParaRPr>
          </a:p>
          <a:p>
            <a:r>
              <a:rPr lang="de-DE" altLang="de-DE">
                <a:ea typeface="ＭＳ Ｐゴシック" charset="-128"/>
                <a:cs typeface="ＭＳ Ｐゴシック" charset="-128"/>
              </a:rPr>
              <a:t>Current conceptualisations of change tend to be about changing the brand to enable a better connection with people, but not about the organisational impact of that change. Brand research has, to this point, neglected theprocess of change management itself, or how it could be achieved.</a:t>
            </a:r>
          </a:p>
          <a:p>
            <a:endParaRPr lang="de-DE" altLang="de-DE">
              <a:ea typeface="ＭＳ Ｐゴシック" charset="-128"/>
              <a:cs typeface="ＭＳ Ｐゴシック" charset="-128"/>
            </a:endParaRPr>
          </a:p>
          <a:p>
            <a:r>
              <a:rPr lang="de-DE" altLang="de-DE">
                <a:ea typeface="ＭＳ Ｐゴシック" charset="-128"/>
                <a:cs typeface="ＭＳ Ｐゴシック" charset="-128"/>
              </a:rPr>
              <a:t>It is focus on the alignment to a common purpose that Molden and Symes (1999) believe will create successful change management. Lewin‘s approach is considered by some modern writers to be increasingly irrelevant (Scott-Morgan et al, 2001) and to lead to change fatigue.</a:t>
            </a:r>
          </a:p>
          <a:p>
            <a:endParaRPr lang="de-DE" altLang="de-DE">
              <a:ea typeface="ＭＳ Ｐゴシック" charset="-128"/>
              <a:cs typeface="ＭＳ Ｐゴシック" charset="-128"/>
            </a:endParaRPr>
          </a:p>
          <a:p>
            <a:r>
              <a:rPr lang="de-DE" altLang="de-DE">
                <a:ea typeface="ＭＳ Ｐゴシック" charset="-128"/>
                <a:cs typeface="ＭＳ Ｐゴシック" charset="-128"/>
              </a:rPr>
              <a:t>Change management literature tends to focus on successful implementation and implementation techniques (Eccles, 1994) which, Jacobs (1994) submits, can involve top-down, bottom-up, representative cross-section and pilot strategies.</a:t>
            </a:r>
          </a:p>
          <a:p>
            <a:endParaRPr lang="de-DE" altLang="de-DE">
              <a:ea typeface="ＭＳ Ｐゴシック" charset="-128"/>
              <a:cs typeface="ＭＳ Ｐゴシック" charset="-128"/>
            </a:endParaRPr>
          </a:p>
          <a:p>
            <a:r>
              <a:rPr lang="de-DE" altLang="de-DE">
                <a:ea typeface="ＭＳ Ｐゴシック" charset="-128"/>
                <a:cs typeface="ＭＳ Ｐゴシック" charset="-128"/>
              </a:rPr>
              <a:t>This literature review has described the findings of research journeys down two different paths of action that currently do not meet. The first path of action relates to brands, branding and branding strategies and involves marketing departments in maximisin value from their existing brands to generate organisational growth against an external, competitive environment. The second path of action involves the skill of senior managers invoking ordered change management strategies to guide and lead change within the organisation. While these two paths appear to be directed towards the common goal of effective organisational response to change, they have been shown to be only tentatively related. In consequence, it is argued, this literature review has exposed a gap in the published research findings which leaves open a suggestion that branding has no meaningful relationship with or potential impact on to the effective management of organisational change. This appears to be an omission that neglects the underlying power of the brand as it could be used internally by an organisation as a vehicle for change management.</a:t>
            </a:r>
            <a:endParaRPr lang="en-GB" altLang="de-DE">
              <a:ea typeface="ＭＳ Ｐゴシック" charset="-128"/>
              <a:cs typeface="ＭＳ Ｐゴシック" charset="-128"/>
            </a:endParaRPr>
          </a:p>
        </p:txBody>
      </p:sp>
    </p:spTree>
    <p:extLst>
      <p:ext uri="{BB962C8B-B14F-4D97-AF65-F5344CB8AC3E}">
        <p14:creationId xmlns:p14="http://schemas.microsoft.com/office/powerpoint/2010/main" val="847923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grpSp>
        <p:nvGrpSpPr>
          <p:cNvPr id="3" name="Group 2"/>
          <p:cNvGrpSpPr/>
          <p:nvPr userDrawn="1"/>
        </p:nvGrpSpPr>
        <p:grpSpPr>
          <a:xfrm>
            <a:off x="952500" y="616683"/>
            <a:ext cx="4268028" cy="938718"/>
            <a:chOff x="952500" y="669848"/>
            <a:chExt cx="4268028" cy="938718"/>
          </a:xfrm>
        </p:grpSpPr>
        <p:sp>
          <p:nvSpPr>
            <p:cNvPr id="4" name="TextBox 3"/>
            <p:cNvSpPr txBox="1"/>
            <p:nvPr/>
          </p:nvSpPr>
          <p:spPr>
            <a:xfrm>
              <a:off x="952500" y="669848"/>
              <a:ext cx="4268028" cy="707886"/>
            </a:xfrm>
            <a:prstGeom prst="rect">
              <a:avLst/>
            </a:prstGeom>
            <a:noFill/>
          </p:spPr>
          <p:txBody>
            <a:bodyPr wrap="none" rtlCol="0">
              <a:spAutoFit/>
            </a:bodyPr>
            <a:lstStyle/>
            <a:p>
              <a:r>
                <a:rPr lang="en-US" sz="4000" dirty="0">
                  <a:solidFill>
                    <a:srgbClr val="D04D1F"/>
                  </a:solidFill>
                </a:rPr>
                <a:t>TEXT ONE COLUMN</a:t>
              </a:r>
            </a:p>
          </p:txBody>
        </p:sp>
        <p:sp>
          <p:nvSpPr>
            <p:cNvPr id="5" name="Rectangle 4"/>
            <p:cNvSpPr/>
            <p:nvPr/>
          </p:nvSpPr>
          <p:spPr>
            <a:xfrm>
              <a:off x="952500" y="1239234"/>
              <a:ext cx="4091234" cy="369332"/>
            </a:xfrm>
            <a:prstGeom prst="rect">
              <a:avLst/>
            </a:prstGeom>
          </p:spPr>
          <p:txBody>
            <a:bodyPr wrap="none">
              <a:spAutoFit/>
            </a:bodyPr>
            <a:lstStyle/>
            <a:p>
              <a:r>
                <a:rPr lang="en-US" dirty="0">
                  <a:solidFill>
                    <a:srgbClr val="D04D1F"/>
                  </a:solidFill>
                  <a:latin typeface="Calibri"/>
                  <a:ea typeface="Open Sans" panose="020B0606030504020204" pitchFamily="34" charset="0"/>
                  <a:cs typeface="Open Sans" panose="020B0606030504020204" pitchFamily="34" charset="0"/>
                </a:rPr>
                <a:t>Lid </a:t>
              </a:r>
              <a:r>
                <a:rPr lang="en-US" dirty="0" err="1">
                  <a:solidFill>
                    <a:srgbClr val="D04D1F"/>
                  </a:solidFill>
                  <a:latin typeface="Calibri"/>
                  <a:ea typeface="Open Sans" panose="020B0606030504020204" pitchFamily="34" charset="0"/>
                  <a:cs typeface="Open Sans" panose="020B0606030504020204" pitchFamily="34" charset="0"/>
                </a:rPr>
                <a:t>est</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laborum</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dolo</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rumes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fugats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untras</a:t>
              </a:r>
              <a:r>
                <a:rPr lang="en-US" dirty="0">
                  <a:solidFill>
                    <a:srgbClr val="D04D1F"/>
                  </a:solidFill>
                  <a:latin typeface="Calibri"/>
                  <a:ea typeface="Open Sans" panose="020B0606030504020204" pitchFamily="34" charset="0"/>
                  <a:cs typeface="Open Sans" panose="020B0606030504020204" pitchFamily="34" charset="0"/>
                </a:rPr>
                <a:t>. </a:t>
              </a:r>
              <a:endParaRPr lang="en-US" dirty="0">
                <a:solidFill>
                  <a:srgbClr val="D04D1F"/>
                </a:solidFill>
              </a:endParaRPr>
            </a:p>
          </p:txBody>
        </p:sp>
      </p:grpSp>
      <p:sp>
        <p:nvSpPr>
          <p:cNvPr id="7" name="TextBox 6"/>
          <p:cNvSpPr txBox="1"/>
          <p:nvPr userDrawn="1"/>
        </p:nvSpPr>
        <p:spPr>
          <a:xfrm>
            <a:off x="1430966" y="2513714"/>
            <a:ext cx="9237034" cy="2862323"/>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accent5"/>
                </a:solidFill>
                <a:latin typeface="Calibri"/>
                <a:ea typeface="Open Sans" panose="020B0606030504020204" pitchFamily="34" charset="0"/>
                <a:cs typeface="Open Sans" panose="020B0606030504020204" pitchFamily="34" charset="0"/>
              </a:rPr>
              <a:t>Etharums</a:t>
            </a:r>
            <a:r>
              <a:rPr lang="en-US" dirty="0">
                <a:solidFill>
                  <a:schemeClr val="accent5"/>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architecto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beatae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vitae dicta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explicabo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enim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aspernatur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odit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fugit,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consequuntur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magni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eos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ratione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sequi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nesciunt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accent5"/>
                </a:solidFill>
                <a:ea typeface="Open Sans" panose="020B0606030504020204" pitchFamily="34" charset="0"/>
                <a:cs typeface="Open Sans" panose="020B0606030504020204" pitchFamily="34" charset="0"/>
              </a:rPr>
              <a:t>Etharums</a:t>
            </a:r>
            <a:r>
              <a:rPr lang="en-US" dirty="0">
                <a:solidFill>
                  <a:schemeClr val="accent5"/>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a:t>
            </a:r>
            <a:endParaRPr lang="en-US" sz="14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utions Image 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it-IT"/>
              <a:t>Fare clic sull'icona per inserire un'immagine</a:t>
            </a:r>
            <a:endParaRPr lang="en-US" dirty="0"/>
          </a:p>
        </p:txBody>
      </p:sp>
      <p:sp>
        <p:nvSpPr>
          <p:cNvPr id="8" name="Rectangle 7"/>
          <p:cNvSpPr/>
          <p:nvPr userDrawn="1"/>
        </p:nvSpPr>
        <p:spPr>
          <a:xfrm>
            <a:off x="952500" y="1608564"/>
            <a:ext cx="10287000" cy="3640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1"/>
          </p:nvPr>
        </p:nvSpPr>
        <p:spPr>
          <a:xfrm>
            <a:off x="7974013" y="1928813"/>
            <a:ext cx="2962275" cy="2962275"/>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340089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6096000" cy="3429000"/>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3" name="Picture Placeholder 12"/>
          <p:cNvSpPr>
            <a:spLocks noGrp="1"/>
          </p:cNvSpPr>
          <p:nvPr>
            <p:ph type="pic" sz="quarter" idx="11"/>
          </p:nvPr>
        </p:nvSpPr>
        <p:spPr>
          <a:xfrm>
            <a:off x="0" y="3429000"/>
            <a:ext cx="2435225" cy="3429000"/>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5" name="Picture Placeholder 14"/>
          <p:cNvSpPr>
            <a:spLocks noGrp="1"/>
          </p:cNvSpPr>
          <p:nvPr>
            <p:ph type="pic" sz="quarter" idx="12"/>
          </p:nvPr>
        </p:nvSpPr>
        <p:spPr>
          <a:xfrm>
            <a:off x="2435225" y="3429000"/>
            <a:ext cx="3660775" cy="3429000"/>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123191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43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049392-3C14-264C-8A19-4F56A86E7FF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750FAB74-3218-7C41-86DE-29783D425B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4B7F9CE8-AEC0-B94D-BF91-49A9FB91F85C}"/>
              </a:ext>
            </a:extLst>
          </p:cNvPr>
          <p:cNvSpPr>
            <a:spLocks noGrp="1"/>
          </p:cNvSpPr>
          <p:nvPr>
            <p:ph type="dt" sz="half" idx="10"/>
          </p:nvPr>
        </p:nvSpPr>
        <p:spPr/>
        <p:txBody>
          <a:bodyPr/>
          <a:lstStyle/>
          <a:p>
            <a:fld id="{B53519BC-F1C0-024F-AE50-2890F7A7FC04}" type="datetimeFigureOut">
              <a:rPr lang="de-AT" smtClean="0"/>
              <a:t>01.02.2023</a:t>
            </a:fld>
            <a:endParaRPr lang="de-AT"/>
          </a:p>
        </p:txBody>
      </p:sp>
      <p:sp>
        <p:nvSpPr>
          <p:cNvPr id="5" name="Fußzeilenplatzhalter 4">
            <a:extLst>
              <a:ext uri="{FF2B5EF4-FFF2-40B4-BE49-F238E27FC236}">
                <a16:creationId xmlns:a16="http://schemas.microsoft.com/office/drawing/2014/main" id="{6E1B87E2-510E-BF48-A697-96143BD9E22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ACE5FEC-8B75-B74B-B375-9D7C5716E363}"/>
              </a:ext>
            </a:extLst>
          </p:cNvPr>
          <p:cNvSpPr>
            <a:spLocks noGrp="1"/>
          </p:cNvSpPr>
          <p:nvPr>
            <p:ph type="sldNum" sz="quarter" idx="12"/>
          </p:nvPr>
        </p:nvSpPr>
        <p:spPr/>
        <p:txBody>
          <a:bodyPr/>
          <a:lstStyle/>
          <a:p>
            <a:fld id="{93E3C470-6CBB-8B40-8EAC-CB3BDB168423}" type="slidenum">
              <a:rPr lang="de-AT" smtClean="0"/>
              <a:t>‹Nr.›</a:t>
            </a:fld>
            <a:endParaRPr lang="de-AT"/>
          </a:p>
        </p:txBody>
      </p:sp>
    </p:spTree>
    <p:extLst>
      <p:ext uri="{BB962C8B-B14F-4D97-AF65-F5344CB8AC3E}">
        <p14:creationId xmlns:p14="http://schemas.microsoft.com/office/powerpoint/2010/main" val="238510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0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2"/>
          <p:cNvGrpSpPr/>
          <p:nvPr userDrawn="1"/>
        </p:nvGrpSpPr>
        <p:grpSpPr>
          <a:xfrm>
            <a:off x="952500" y="616683"/>
            <a:ext cx="4406825" cy="938718"/>
            <a:chOff x="952500" y="669848"/>
            <a:chExt cx="4406825" cy="938718"/>
          </a:xfrm>
        </p:grpSpPr>
        <p:sp>
          <p:nvSpPr>
            <p:cNvPr id="4" name="TextBox 3"/>
            <p:cNvSpPr txBox="1"/>
            <p:nvPr/>
          </p:nvSpPr>
          <p:spPr>
            <a:xfrm>
              <a:off x="952500" y="669848"/>
              <a:ext cx="4406825" cy="707886"/>
            </a:xfrm>
            <a:prstGeom prst="rect">
              <a:avLst/>
            </a:prstGeom>
            <a:noFill/>
          </p:spPr>
          <p:txBody>
            <a:bodyPr wrap="none" rtlCol="0">
              <a:spAutoFit/>
            </a:bodyPr>
            <a:lstStyle/>
            <a:p>
              <a:r>
                <a:rPr lang="en-US" sz="4000" dirty="0">
                  <a:solidFill>
                    <a:srgbClr val="D04D1F"/>
                  </a:solidFill>
                  <a:latin typeface="Calibri"/>
                </a:rPr>
                <a:t>TEXT TWO COLUMN</a:t>
              </a:r>
            </a:p>
          </p:txBody>
        </p:sp>
        <p:sp>
          <p:nvSpPr>
            <p:cNvPr id="5" name="Rectangle 4"/>
            <p:cNvSpPr/>
            <p:nvPr/>
          </p:nvSpPr>
          <p:spPr>
            <a:xfrm>
              <a:off x="952500" y="1239234"/>
              <a:ext cx="4091234" cy="369332"/>
            </a:xfrm>
            <a:prstGeom prst="rect">
              <a:avLst/>
            </a:prstGeom>
          </p:spPr>
          <p:txBody>
            <a:bodyPr wrap="none">
              <a:spAutoFit/>
            </a:bodyPr>
            <a:lstStyle/>
            <a:p>
              <a:r>
                <a:rPr lang="en-US" sz="1800" dirty="0">
                  <a:solidFill>
                    <a:srgbClr val="D04D1F"/>
                  </a:solidFill>
                  <a:latin typeface="Calibri"/>
                  <a:ea typeface="Open Sans" panose="020B0606030504020204" pitchFamily="34" charset="0"/>
                  <a:cs typeface="Open Sans" panose="020B0606030504020204" pitchFamily="34" charset="0"/>
                </a:rPr>
                <a:t>Lid </a:t>
              </a:r>
              <a:r>
                <a:rPr lang="en-US" sz="1800" dirty="0" err="1">
                  <a:solidFill>
                    <a:srgbClr val="D04D1F"/>
                  </a:solidFill>
                  <a:latin typeface="Calibri"/>
                  <a:ea typeface="Open Sans" panose="020B0606030504020204" pitchFamily="34" charset="0"/>
                  <a:cs typeface="Open Sans" panose="020B0606030504020204" pitchFamily="34" charset="0"/>
                </a:rPr>
                <a:t>est</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laborum</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dolo</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rumes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fugats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untras</a:t>
              </a:r>
              <a:r>
                <a:rPr lang="en-US" sz="1800" dirty="0">
                  <a:solidFill>
                    <a:srgbClr val="D04D1F"/>
                  </a:solidFill>
                  <a:latin typeface="Calibri"/>
                  <a:ea typeface="Open Sans" panose="020B0606030504020204" pitchFamily="34" charset="0"/>
                  <a:cs typeface="Open Sans" panose="020B0606030504020204" pitchFamily="34" charset="0"/>
                </a:rPr>
                <a:t>. </a:t>
              </a:r>
              <a:endParaRPr lang="en-US" sz="1800" dirty="0">
                <a:solidFill>
                  <a:srgbClr val="D04D1F"/>
                </a:solidFill>
              </a:endParaRPr>
            </a:p>
          </p:txBody>
        </p:sp>
      </p:grpSp>
      <p:sp>
        <p:nvSpPr>
          <p:cNvPr id="7" name="TextBox 6"/>
          <p:cNvSpPr txBox="1"/>
          <p:nvPr userDrawn="1"/>
        </p:nvSpPr>
        <p:spPr>
          <a:xfrm>
            <a:off x="1430966" y="2247900"/>
            <a:ext cx="4438206" cy="3693319"/>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Etharums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p:txBody>
      </p:sp>
      <p:sp>
        <p:nvSpPr>
          <p:cNvPr id="8" name="TextBox 7"/>
          <p:cNvSpPr txBox="1"/>
          <p:nvPr userDrawn="1"/>
        </p:nvSpPr>
        <p:spPr>
          <a:xfrm>
            <a:off x="6095999" y="2247900"/>
            <a:ext cx="4438206" cy="3693319"/>
          </a:xfrm>
          <a:prstGeom prst="rect">
            <a:avLst/>
          </a:prstGeom>
          <a:noFill/>
        </p:spPr>
        <p:txBody>
          <a:bodyPr wrap="square" rtlCol="0">
            <a:spAutoFit/>
          </a:bodyPr>
          <a:lstStyle/>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rumes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untras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Etharums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totam</a:t>
            </a:r>
            <a:r>
              <a:rPr lang="en-US" dirty="0">
                <a:solidFill>
                  <a:schemeClr val="tx1">
                    <a:lumMod val="50000"/>
                    <a:lumOff val="50000"/>
                  </a:schemeClr>
                </a:solidFill>
                <a:ea typeface="Open Sans" panose="020B0606030504020204" pitchFamily="34" charset="0"/>
                <a:cs typeface="Open Sans" panose="020B0606030504020204" pitchFamily="34" charset="0"/>
              </a:rPr>
              <a:t> rem </a:t>
            </a:r>
            <a:r>
              <a:rPr lang="en-US" dirty="0" err="1">
                <a:solidFill>
                  <a:schemeClr val="tx1">
                    <a:lumMod val="50000"/>
                    <a:lumOff val="50000"/>
                  </a:schemeClr>
                </a:solidFill>
                <a:ea typeface="Open Sans" panose="020B0606030504020204" pitchFamily="34" charset="0"/>
                <a:cs typeface="Open Sans" panose="020B0606030504020204" pitchFamily="34" charset="0"/>
              </a:rPr>
              <a:t>aperiam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eaque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ipsa</a:t>
            </a:r>
            <a:r>
              <a:rPr lang="en-US" dirty="0">
                <a:solidFill>
                  <a:schemeClr val="tx1">
                    <a:lumMod val="50000"/>
                    <a:lumOff val="50000"/>
                  </a:schemeClr>
                </a:solidFill>
                <a:ea typeface="Open Sans" panose="020B0606030504020204" pitchFamily="34" charset="0"/>
                <a:cs typeface="Open Sans" panose="020B0606030504020204" pitchFamily="34" charset="0"/>
              </a:rPr>
              <a:t> quae </a:t>
            </a:r>
            <a:r>
              <a:rPr lang="en-US" dirty="0" err="1">
                <a:solidFill>
                  <a:schemeClr val="tx1">
                    <a:lumMod val="50000"/>
                    <a:lumOff val="50000"/>
                  </a:schemeClr>
                </a:solidFill>
                <a:ea typeface="Open Sans" panose="020B0606030504020204" pitchFamily="34" charset="0"/>
                <a:cs typeface="Open Sans" panose="020B0606030504020204" pitchFamily="34" charset="0"/>
              </a:rPr>
              <a:t>ab</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illo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inventore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veritatis</a:t>
            </a:r>
            <a:r>
              <a:rPr lang="en-US" dirty="0">
                <a:solidFill>
                  <a:schemeClr val="tx1">
                    <a:lumMod val="50000"/>
                    <a:lumOff val="50000"/>
                  </a:schemeClr>
                </a:solidFill>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ea typeface="Open Sans" panose="020B0606030504020204" pitchFamily="34" charset="0"/>
              <a:cs typeface="Open Sans" panose="020B0606030504020204" pitchFamily="34" charset="0"/>
            </a:endParaRP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p:txBody>
      </p:sp>
    </p:spTree>
    <p:extLst>
      <p:ext uri="{BB962C8B-B14F-4D97-AF65-F5344CB8AC3E}">
        <p14:creationId xmlns:p14="http://schemas.microsoft.com/office/powerpoint/2010/main" val="87590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84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it-IT"/>
              <a:t>Fare clic sull'icona per inserire un'immagine</a:t>
            </a:r>
            <a:endParaRPr lang="en-US" dirty="0"/>
          </a:p>
        </p:txBody>
      </p:sp>
    </p:spTree>
    <p:extLst>
      <p:ext uri="{BB962C8B-B14F-4D97-AF65-F5344CB8AC3E}">
        <p14:creationId xmlns:p14="http://schemas.microsoft.com/office/powerpoint/2010/main" val="231719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60963" y="1597025"/>
            <a:ext cx="5495925" cy="36687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2365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Im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231900" y="2245926"/>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3" name="Picture Placeholder 21"/>
          <p:cNvSpPr>
            <a:spLocks noGrp="1"/>
          </p:cNvSpPr>
          <p:nvPr>
            <p:ph type="pic" sz="quarter" idx="11"/>
          </p:nvPr>
        </p:nvSpPr>
        <p:spPr>
          <a:xfrm>
            <a:off x="3663823" y="2247242"/>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4" name="Picture Placeholder 21"/>
          <p:cNvSpPr>
            <a:spLocks noGrp="1"/>
          </p:cNvSpPr>
          <p:nvPr>
            <p:ph type="pic" sz="quarter" idx="12"/>
          </p:nvPr>
        </p:nvSpPr>
        <p:spPr>
          <a:xfrm>
            <a:off x="6095492" y="2245926"/>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5" name="Picture Placeholder 21"/>
          <p:cNvSpPr>
            <a:spLocks noGrp="1"/>
          </p:cNvSpPr>
          <p:nvPr>
            <p:ph type="pic" sz="quarter" idx="13"/>
          </p:nvPr>
        </p:nvSpPr>
        <p:spPr>
          <a:xfrm>
            <a:off x="8527034" y="2245926"/>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178400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s Produ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132287" y="2247899"/>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1" name="Picture Placeholder 18"/>
          <p:cNvSpPr>
            <a:spLocks noGrp="1"/>
          </p:cNvSpPr>
          <p:nvPr>
            <p:ph type="pic" sz="quarter" idx="11"/>
          </p:nvPr>
        </p:nvSpPr>
        <p:spPr>
          <a:xfrm>
            <a:off x="6205464" y="2247899"/>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2" name="Picture Placeholder 18"/>
          <p:cNvSpPr>
            <a:spLocks noGrp="1"/>
          </p:cNvSpPr>
          <p:nvPr>
            <p:ph type="pic" sz="quarter" idx="12"/>
          </p:nvPr>
        </p:nvSpPr>
        <p:spPr>
          <a:xfrm>
            <a:off x="4132287" y="4315968"/>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4" name="Picture Placeholder 18"/>
          <p:cNvSpPr>
            <a:spLocks noGrp="1"/>
          </p:cNvSpPr>
          <p:nvPr>
            <p:ph type="pic" sz="quarter" idx="13"/>
          </p:nvPr>
        </p:nvSpPr>
        <p:spPr>
          <a:xfrm>
            <a:off x="6205464" y="4315968"/>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414933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Portfolio">
    <p:spTree>
      <p:nvGrpSpPr>
        <p:cNvPr id="1" name=""/>
        <p:cNvGrpSpPr/>
        <p:nvPr/>
      </p:nvGrpSpPr>
      <p:grpSpPr>
        <a:xfrm>
          <a:off x="0" y="0"/>
          <a:ext cx="0" cy="0"/>
          <a:chOff x="0" y="0"/>
          <a:chExt cx="0" cy="0"/>
        </a:xfrm>
      </p:grpSpPr>
      <p:sp>
        <p:nvSpPr>
          <p:cNvPr id="10" name="Picture Placeholder 18"/>
          <p:cNvSpPr>
            <a:spLocks noGrp="1"/>
          </p:cNvSpPr>
          <p:nvPr>
            <p:ph type="pic" sz="quarter" idx="10"/>
          </p:nvPr>
        </p:nvSpPr>
        <p:spPr>
          <a:xfrm>
            <a:off x="1717700"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1" name="Picture Placeholder 18"/>
          <p:cNvSpPr>
            <a:spLocks noGrp="1"/>
          </p:cNvSpPr>
          <p:nvPr>
            <p:ph type="pic" sz="quarter" idx="11"/>
          </p:nvPr>
        </p:nvSpPr>
        <p:spPr>
          <a:xfrm>
            <a:off x="4017776"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2" name="Picture Placeholder 18"/>
          <p:cNvSpPr>
            <a:spLocks noGrp="1"/>
          </p:cNvSpPr>
          <p:nvPr>
            <p:ph type="pic" sz="quarter" idx="12"/>
          </p:nvPr>
        </p:nvSpPr>
        <p:spPr>
          <a:xfrm>
            <a:off x="6317957"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3" name="Picture Placeholder 18"/>
          <p:cNvSpPr>
            <a:spLocks noGrp="1"/>
          </p:cNvSpPr>
          <p:nvPr>
            <p:ph type="pic" sz="quarter" idx="13"/>
          </p:nvPr>
        </p:nvSpPr>
        <p:spPr>
          <a:xfrm>
            <a:off x="8618033"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352169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Portfolio">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875"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2" name="Picture Placeholder 10"/>
          <p:cNvSpPr>
            <a:spLocks noGrp="1"/>
          </p:cNvSpPr>
          <p:nvPr>
            <p:ph type="pic" sz="quarter" idx="11"/>
          </p:nvPr>
        </p:nvSpPr>
        <p:spPr>
          <a:xfrm>
            <a:off x="2447830"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3" name="Picture Placeholder 10"/>
          <p:cNvSpPr>
            <a:spLocks noGrp="1"/>
          </p:cNvSpPr>
          <p:nvPr>
            <p:ph type="pic" sz="quarter" idx="12"/>
          </p:nvPr>
        </p:nvSpPr>
        <p:spPr>
          <a:xfrm>
            <a:off x="4879785"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4" name="Picture Placeholder 10"/>
          <p:cNvSpPr>
            <a:spLocks noGrp="1"/>
          </p:cNvSpPr>
          <p:nvPr>
            <p:ph type="pic" sz="quarter" idx="13"/>
          </p:nvPr>
        </p:nvSpPr>
        <p:spPr>
          <a:xfrm>
            <a:off x="7311739"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5" name="Picture Placeholder 10"/>
          <p:cNvSpPr>
            <a:spLocks noGrp="1"/>
          </p:cNvSpPr>
          <p:nvPr>
            <p:ph type="pic" sz="quarter" idx="14"/>
          </p:nvPr>
        </p:nvSpPr>
        <p:spPr>
          <a:xfrm>
            <a:off x="9743693"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219387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60000"/>
          </a:srgbClr>
        </a:solidFill>
        <a:effectLst/>
      </p:bgPr>
    </p:bg>
    <p:spTree>
      <p:nvGrpSpPr>
        <p:cNvPr id="1" name=""/>
        <p:cNvGrpSpPr/>
        <p:nvPr/>
      </p:nvGrpSpPr>
      <p:grpSpPr>
        <a:xfrm>
          <a:off x="0" y="0"/>
          <a:ext cx="0" cy="0"/>
          <a:chOff x="0" y="0"/>
          <a:chExt cx="0" cy="0"/>
        </a:xfrm>
      </p:grpSpPr>
      <p:pic>
        <p:nvPicPr>
          <p:cNvPr id="4" name="Picture 4" descr="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7152" y="6531428"/>
            <a:ext cx="1614680" cy="178700"/>
          </a:xfrm>
          <a:prstGeom prst="rect">
            <a:avLst/>
          </a:prstGeom>
        </p:spPr>
      </p:pic>
    </p:spTree>
    <p:extLst>
      <p:ext uri="{BB962C8B-B14F-4D97-AF65-F5344CB8AC3E}">
        <p14:creationId xmlns:p14="http://schemas.microsoft.com/office/powerpoint/2010/main" val="373396110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49" r:id="rId3"/>
    <p:sldLayoutId id="2147483651" r:id="rId4"/>
    <p:sldLayoutId id="2147483650" r:id="rId5"/>
    <p:sldLayoutId id="2147483652" r:id="rId6"/>
    <p:sldLayoutId id="2147483653" r:id="rId7"/>
    <p:sldLayoutId id="2147483654" r:id="rId8"/>
    <p:sldLayoutId id="2147483655" r:id="rId9"/>
    <p:sldLayoutId id="2147483657" r:id="rId10"/>
    <p:sldLayoutId id="2147483658"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sldLayoutIdLst>
    <p:sldLayoutId id="2147483668" r:id="rId1"/>
    <p:sldLayoutId id="2147483670" r:id="rId2"/>
    <p:sldLayoutId id="21474836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26" Type="http://schemas.openxmlformats.org/officeDocument/2006/relationships/image" Target="../media/image28.png"/><Relationship Id="rId39" Type="http://schemas.openxmlformats.org/officeDocument/2006/relationships/image" Target="../media/image41.png"/><Relationship Id="rId3" Type="http://schemas.openxmlformats.org/officeDocument/2006/relationships/image" Target="../media/image5.png"/><Relationship Id="rId21" Type="http://schemas.openxmlformats.org/officeDocument/2006/relationships/image" Target="../media/image23.png"/><Relationship Id="rId34" Type="http://schemas.openxmlformats.org/officeDocument/2006/relationships/image" Target="../media/image36.png"/><Relationship Id="rId42" Type="http://schemas.openxmlformats.org/officeDocument/2006/relationships/image" Target="../media/image44.jpeg"/><Relationship Id="rId47" Type="http://schemas.openxmlformats.org/officeDocument/2006/relationships/image" Target="../media/image49.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40.png"/><Relationship Id="rId46" Type="http://schemas.openxmlformats.org/officeDocument/2006/relationships/image" Target="../media/image48.png"/><Relationship Id="rId2" Type="http://schemas.openxmlformats.org/officeDocument/2006/relationships/notesSlide" Target="../notesSlides/notesSlide1.xml"/><Relationship Id="rId16" Type="http://schemas.openxmlformats.org/officeDocument/2006/relationships/image" Target="../media/image18.jpeg"/><Relationship Id="rId20" Type="http://schemas.openxmlformats.org/officeDocument/2006/relationships/image" Target="../media/image22.png"/><Relationship Id="rId29" Type="http://schemas.openxmlformats.org/officeDocument/2006/relationships/image" Target="../media/image31.jpeg"/><Relationship Id="rId41" Type="http://schemas.openxmlformats.org/officeDocument/2006/relationships/image" Target="../media/image43.jpe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40" Type="http://schemas.openxmlformats.org/officeDocument/2006/relationships/image" Target="../media/image42.jpeg"/><Relationship Id="rId45" Type="http://schemas.openxmlformats.org/officeDocument/2006/relationships/image" Target="../media/image47.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jpeg"/><Relationship Id="rId36" Type="http://schemas.openxmlformats.org/officeDocument/2006/relationships/image" Target="../media/image38.png"/><Relationship Id="rId10" Type="http://schemas.openxmlformats.org/officeDocument/2006/relationships/image" Target="../media/image12.jpeg"/><Relationship Id="rId19" Type="http://schemas.openxmlformats.org/officeDocument/2006/relationships/image" Target="../media/image21.png"/><Relationship Id="rId31" Type="http://schemas.openxmlformats.org/officeDocument/2006/relationships/image" Target="../media/image33.png"/><Relationship Id="rId44" Type="http://schemas.openxmlformats.org/officeDocument/2006/relationships/image" Target="../media/image46.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jpeg"/><Relationship Id="rId30" Type="http://schemas.openxmlformats.org/officeDocument/2006/relationships/image" Target="../media/image32.png"/><Relationship Id="rId35" Type="http://schemas.openxmlformats.org/officeDocument/2006/relationships/image" Target="../media/image37.png"/><Relationship Id="rId43"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4" y="0"/>
            <a:ext cx="12719024" cy="6858000"/>
          </a:xfrm>
          <a:prstGeom prst="rect">
            <a:avLst/>
          </a:prstGeom>
        </p:spPr>
      </p:pic>
      <p:pic>
        <p:nvPicPr>
          <p:cNvPr id="4"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8714" y="1481404"/>
            <a:ext cx="3847413" cy="1381290"/>
          </a:xfrm>
          <a:prstGeom prst="rect">
            <a:avLst/>
          </a:prstGeom>
        </p:spPr>
      </p:pic>
      <p:sp>
        <p:nvSpPr>
          <p:cNvPr id="5" name="TextBox 1"/>
          <p:cNvSpPr txBox="1"/>
          <p:nvPr/>
        </p:nvSpPr>
        <p:spPr>
          <a:xfrm>
            <a:off x="952500" y="3837864"/>
            <a:ext cx="4291559" cy="1015663"/>
          </a:xfrm>
          <a:prstGeom prst="rect">
            <a:avLst/>
          </a:prstGeom>
          <a:noFill/>
        </p:spPr>
        <p:txBody>
          <a:bodyPr wrap="none" rtlCol="0">
            <a:spAutoFit/>
          </a:bodyPr>
          <a:lstStyle/>
          <a:p>
            <a:pPr lvl="0"/>
            <a:r>
              <a:rPr lang="de-AT" sz="6000" b="1" dirty="0">
                <a:solidFill>
                  <a:srgbClr val="EE4B22"/>
                </a:solidFill>
                <a:ea typeface="Open Sans" panose="020B0606030504020204" pitchFamily="34" charset="0"/>
                <a:cs typeface="Times New Roman" panose="02020603050405020304" pitchFamily="18" charset="0"/>
              </a:rPr>
              <a:t>Leitbild 2035</a:t>
            </a:r>
          </a:p>
        </p:txBody>
      </p:sp>
      <p:sp>
        <p:nvSpPr>
          <p:cNvPr id="6" name="TextBox 6"/>
          <p:cNvSpPr txBox="1"/>
          <p:nvPr/>
        </p:nvSpPr>
        <p:spPr>
          <a:xfrm>
            <a:off x="952500" y="4904739"/>
            <a:ext cx="9237034" cy="584775"/>
          </a:xfrm>
          <a:prstGeom prst="rect">
            <a:avLst/>
          </a:prstGeom>
          <a:noFill/>
        </p:spPr>
        <p:txBody>
          <a:bodyPr wrap="square" rtlCol="0">
            <a:spAutoFit/>
          </a:bodyPr>
          <a:lstStyle>
            <a:defPPr>
              <a:defRPr lang="en-US"/>
            </a:defPPr>
            <a:lvl1pPr>
              <a:defRPr sz="3200">
                <a:solidFill>
                  <a:srgbClr val="848B94"/>
                </a:solidFill>
                <a:ea typeface="Open Sans" panose="020B0606030504020204" pitchFamily="34" charset="0"/>
                <a:cs typeface="Open Sans" panose="020B0606030504020204" pitchFamily="34" charset="0"/>
              </a:defRPr>
            </a:lvl1pPr>
          </a:lstStyle>
          <a:p>
            <a:r>
              <a:rPr lang="de-AT">
                <a:solidFill>
                  <a:srgbClr val="EE4B22"/>
                </a:solidFill>
                <a:cs typeface="Times New Roman" panose="02020603050405020304" pitchFamily="18" charset="0"/>
              </a:rPr>
              <a:t>Eurac Research, Universität Innsbruck</a:t>
            </a:r>
          </a:p>
        </p:txBody>
      </p:sp>
    </p:spTree>
    <p:extLst>
      <p:ext uri="{BB962C8B-B14F-4D97-AF65-F5344CB8AC3E}">
        <p14:creationId xmlns:p14="http://schemas.microsoft.com/office/powerpoint/2010/main" val="157763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10555" y="2936857"/>
            <a:ext cx="9237034" cy="584775"/>
          </a:xfrm>
          <a:prstGeom prst="rect">
            <a:avLst/>
          </a:prstGeom>
          <a:noFill/>
        </p:spPr>
        <p:txBody>
          <a:bodyPr wrap="square" rtlCol="0">
            <a:spAutoFit/>
          </a:bodyPr>
          <a:lstStyle/>
          <a:p>
            <a:pPr algn="ctr"/>
            <a:r>
              <a:rPr lang="de-AT" sz="3200" b="1" dirty="0">
                <a:solidFill>
                  <a:srgbClr val="002060"/>
                </a:solidFill>
                <a:ea typeface="Open Sans" panose="020B0606030504020204" pitchFamily="34" charset="0"/>
                <a:cs typeface="Times New Roman" panose="02020603050405020304" pitchFamily="18" charset="0"/>
              </a:rPr>
              <a:t>Bitte um Ihre Fragen und Kommentare!</a:t>
            </a:r>
          </a:p>
        </p:txBody>
      </p:sp>
      <p:sp>
        <p:nvSpPr>
          <p:cNvPr id="3" name="TextBox 1"/>
          <p:cNvSpPr txBox="1"/>
          <p:nvPr/>
        </p:nvSpPr>
        <p:spPr>
          <a:xfrm>
            <a:off x="4818687" y="1638434"/>
            <a:ext cx="1845955" cy="769441"/>
          </a:xfrm>
          <a:prstGeom prst="rect">
            <a:avLst/>
          </a:prstGeom>
          <a:noFill/>
        </p:spPr>
        <p:txBody>
          <a:bodyPr wrap="none" rtlCol="0">
            <a:spAutoFit/>
          </a:bodyPr>
          <a:lstStyle/>
          <a:p>
            <a:r>
              <a:rPr lang="de-AT" sz="4400" b="1" dirty="0">
                <a:solidFill>
                  <a:srgbClr val="EE4B22"/>
                </a:solidFill>
                <a:cs typeface="Times New Roman" panose="02020603050405020304" pitchFamily="18" charset="0"/>
              </a:rPr>
              <a:t>Danke!</a:t>
            </a:r>
          </a:p>
        </p:txBody>
      </p:sp>
    </p:spTree>
    <p:extLst>
      <p:ext uri="{BB962C8B-B14F-4D97-AF65-F5344CB8AC3E}">
        <p14:creationId xmlns:p14="http://schemas.microsoft.com/office/powerpoint/2010/main" val="170729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952500" y="2534186"/>
            <a:ext cx="9237034" cy="3539430"/>
          </a:xfrm>
          <a:prstGeom prst="rect">
            <a:avLst/>
          </a:prstGeom>
          <a:noFill/>
        </p:spPr>
        <p:txBody>
          <a:bodyPr wrap="square" rtlCol="0">
            <a:spAutoFit/>
          </a:bodyPr>
          <a:lstStyle/>
          <a:p>
            <a:r>
              <a:rPr lang="en-US" sz="3200" b="1" dirty="0" err="1">
                <a:solidFill>
                  <a:schemeClr val="tx1">
                    <a:lumMod val="50000"/>
                    <a:lumOff val="50000"/>
                  </a:schemeClr>
                </a:solidFill>
                <a:ea typeface="Open Sans" panose="020B0606030504020204" pitchFamily="34" charset="0"/>
                <a:cs typeface="Times New Roman" panose="02020603050405020304" pitchFamily="18" charset="0"/>
              </a:rPr>
              <a:t>Eurac</a:t>
            </a:r>
            <a:r>
              <a:rPr lang="en-US" sz="3200" b="1" dirty="0">
                <a:solidFill>
                  <a:schemeClr val="tx1">
                    <a:lumMod val="50000"/>
                    <a:lumOff val="50000"/>
                  </a:schemeClr>
                </a:solidFill>
                <a:ea typeface="Open Sans" panose="020B0606030504020204" pitchFamily="34" charset="0"/>
                <a:cs typeface="Times New Roman" panose="02020603050405020304" pitchFamily="18" charset="0"/>
              </a:rPr>
              <a:t> Research</a:t>
            </a:r>
          </a:p>
          <a:p>
            <a:r>
              <a:rPr lang="en-US" sz="3200" dirty="0" err="1">
                <a:solidFill>
                  <a:schemeClr val="tx1">
                    <a:lumMod val="50000"/>
                    <a:lumOff val="50000"/>
                  </a:schemeClr>
                </a:solidFill>
                <a:ea typeface="Open Sans" panose="020B0606030504020204" pitchFamily="34" charset="0"/>
                <a:cs typeface="Times New Roman" panose="02020603050405020304" pitchFamily="18" charset="0"/>
              </a:rPr>
              <a:t>Drususallee</a:t>
            </a:r>
            <a:r>
              <a:rPr lang="en-US" sz="3200" dirty="0">
                <a:solidFill>
                  <a:schemeClr val="tx1">
                    <a:lumMod val="50000"/>
                    <a:lumOff val="50000"/>
                  </a:schemeClr>
                </a:solidFill>
                <a:ea typeface="Open Sans" panose="020B0606030504020204" pitchFamily="34" charset="0"/>
                <a:cs typeface="Times New Roman" panose="02020603050405020304" pitchFamily="18" charset="0"/>
              </a:rPr>
              <a:t>/</a:t>
            </a:r>
            <a:r>
              <a:rPr lang="en-US" sz="3200" dirty="0" err="1">
                <a:solidFill>
                  <a:schemeClr val="tx1">
                    <a:lumMod val="50000"/>
                    <a:lumOff val="50000"/>
                  </a:schemeClr>
                </a:solidFill>
                <a:ea typeface="Open Sans" panose="020B0606030504020204" pitchFamily="34" charset="0"/>
                <a:cs typeface="Times New Roman" panose="02020603050405020304" pitchFamily="18" charset="0"/>
              </a:rPr>
              <a:t>Viale</a:t>
            </a:r>
            <a:r>
              <a:rPr lang="en-US" sz="3200" dirty="0">
                <a:solidFill>
                  <a:schemeClr val="tx1">
                    <a:lumMod val="50000"/>
                    <a:lumOff val="50000"/>
                  </a:schemeClr>
                </a:solidFill>
                <a:ea typeface="Open Sans" panose="020B0606030504020204" pitchFamily="34" charset="0"/>
                <a:cs typeface="Times New Roman" panose="02020603050405020304" pitchFamily="18" charset="0"/>
              </a:rPr>
              <a:t> </a:t>
            </a:r>
            <a:r>
              <a:rPr lang="en-US" sz="3200" dirty="0" err="1">
                <a:solidFill>
                  <a:schemeClr val="tx1">
                    <a:lumMod val="50000"/>
                    <a:lumOff val="50000"/>
                  </a:schemeClr>
                </a:solidFill>
                <a:ea typeface="Open Sans" panose="020B0606030504020204" pitchFamily="34" charset="0"/>
                <a:cs typeface="Times New Roman" panose="02020603050405020304" pitchFamily="18" charset="0"/>
              </a:rPr>
              <a:t>Druso</a:t>
            </a:r>
            <a:r>
              <a:rPr lang="en-US" sz="3200" dirty="0">
                <a:solidFill>
                  <a:schemeClr val="tx1">
                    <a:lumMod val="50000"/>
                    <a:lumOff val="50000"/>
                  </a:schemeClr>
                </a:solidFill>
                <a:ea typeface="Open Sans" panose="020B0606030504020204" pitchFamily="34" charset="0"/>
                <a:cs typeface="Times New Roman" panose="02020603050405020304" pitchFamily="18" charset="0"/>
              </a:rPr>
              <a:t> 1</a:t>
            </a:r>
          </a:p>
          <a:p>
            <a:r>
              <a:rPr lang="en-US" sz="3200" dirty="0">
                <a:solidFill>
                  <a:schemeClr val="tx1">
                    <a:lumMod val="50000"/>
                    <a:lumOff val="50000"/>
                  </a:schemeClr>
                </a:solidFill>
                <a:ea typeface="Open Sans" panose="020B0606030504020204" pitchFamily="34" charset="0"/>
                <a:cs typeface="Times New Roman" panose="02020603050405020304" pitchFamily="18" charset="0"/>
              </a:rPr>
              <a:t>39100 </a:t>
            </a:r>
            <a:r>
              <a:rPr lang="en-US" sz="3200" dirty="0" err="1">
                <a:solidFill>
                  <a:schemeClr val="tx1">
                    <a:lumMod val="50000"/>
                    <a:lumOff val="50000"/>
                  </a:schemeClr>
                </a:solidFill>
                <a:ea typeface="Open Sans" panose="020B0606030504020204" pitchFamily="34" charset="0"/>
                <a:cs typeface="Times New Roman" panose="02020603050405020304" pitchFamily="18" charset="0"/>
              </a:rPr>
              <a:t>Bozen</a:t>
            </a:r>
            <a:r>
              <a:rPr lang="en-US" sz="3200" dirty="0">
                <a:solidFill>
                  <a:schemeClr val="tx1">
                    <a:lumMod val="50000"/>
                    <a:lumOff val="50000"/>
                  </a:schemeClr>
                </a:solidFill>
                <a:ea typeface="Open Sans" panose="020B0606030504020204" pitchFamily="34" charset="0"/>
                <a:cs typeface="Times New Roman" panose="02020603050405020304" pitchFamily="18" charset="0"/>
              </a:rPr>
              <a:t>/Bolzano</a:t>
            </a:r>
          </a:p>
          <a:p>
            <a:r>
              <a:rPr lang="en-US" sz="3200" b="1" dirty="0">
                <a:solidFill>
                  <a:schemeClr val="tx1">
                    <a:lumMod val="50000"/>
                    <a:lumOff val="50000"/>
                  </a:schemeClr>
                </a:solidFill>
                <a:ea typeface="Open Sans" panose="020B0606030504020204" pitchFamily="34" charset="0"/>
                <a:cs typeface="Times New Roman" panose="02020603050405020304" pitchFamily="18" charset="0"/>
              </a:rPr>
              <a:t>T</a:t>
            </a:r>
            <a:r>
              <a:rPr lang="en-US" sz="3200" dirty="0">
                <a:solidFill>
                  <a:schemeClr val="tx1">
                    <a:lumMod val="50000"/>
                    <a:lumOff val="50000"/>
                  </a:schemeClr>
                </a:solidFill>
                <a:ea typeface="Open Sans" panose="020B0606030504020204" pitchFamily="34" charset="0"/>
                <a:cs typeface="Times New Roman" panose="02020603050405020304" pitchFamily="18" charset="0"/>
              </a:rPr>
              <a:t> +39 0471 055 055</a:t>
            </a:r>
          </a:p>
          <a:p>
            <a:r>
              <a:rPr lang="en-US" sz="3200" dirty="0" err="1">
                <a:solidFill>
                  <a:schemeClr val="tx1">
                    <a:lumMod val="50000"/>
                    <a:lumOff val="50000"/>
                  </a:schemeClr>
                </a:solidFill>
                <a:ea typeface="Open Sans" panose="020B0606030504020204" pitchFamily="34" charset="0"/>
                <a:cs typeface="Times New Roman" panose="02020603050405020304" pitchFamily="18" charset="0"/>
              </a:rPr>
              <a:t>info@eurac.edu</a:t>
            </a:r>
            <a:endParaRPr lang="en-US" sz="3200" dirty="0">
              <a:solidFill>
                <a:schemeClr val="tx1">
                  <a:lumMod val="50000"/>
                  <a:lumOff val="50000"/>
                </a:schemeClr>
              </a:solidFill>
              <a:ea typeface="Open Sans" panose="020B0606030504020204" pitchFamily="34" charset="0"/>
              <a:cs typeface="Times New Roman" panose="02020603050405020304" pitchFamily="18" charset="0"/>
            </a:endParaRPr>
          </a:p>
          <a:p>
            <a:r>
              <a:rPr lang="en-US" sz="3200" b="1" dirty="0" err="1">
                <a:solidFill>
                  <a:schemeClr val="tx1">
                    <a:lumMod val="50000"/>
                    <a:lumOff val="50000"/>
                  </a:schemeClr>
                </a:solidFill>
                <a:ea typeface="Open Sans" panose="020B0606030504020204" pitchFamily="34" charset="0"/>
                <a:cs typeface="Times New Roman" panose="02020603050405020304" pitchFamily="18" charset="0"/>
              </a:rPr>
              <a:t>www.eurac.edu</a:t>
            </a:r>
            <a:endParaRPr lang="en-US" sz="3200" b="1" dirty="0">
              <a:solidFill>
                <a:schemeClr val="tx1">
                  <a:lumMod val="50000"/>
                  <a:lumOff val="50000"/>
                </a:schemeClr>
              </a:solidFill>
              <a:ea typeface="Open Sans" panose="020B0606030504020204" pitchFamily="34" charset="0"/>
              <a:cs typeface="Times New Roman" panose="02020603050405020304" pitchFamily="18" charset="0"/>
            </a:endParaRPr>
          </a:p>
          <a:p>
            <a:endParaRPr lang="en-US" sz="3200" dirty="0">
              <a:solidFill>
                <a:schemeClr val="tx1">
                  <a:lumMod val="50000"/>
                  <a:lumOff val="50000"/>
                </a:schemeClr>
              </a:solidFill>
              <a:ea typeface="Open Sans" panose="020B0606030504020204" pitchFamily="34" charset="0"/>
              <a:cs typeface="Times New Roman" panose="02020603050405020304" pitchFamily="18" charset="0"/>
            </a:endParaRPr>
          </a:p>
        </p:txBody>
      </p:sp>
      <p:sp>
        <p:nvSpPr>
          <p:cNvPr id="3" name="TextBox 1"/>
          <p:cNvSpPr txBox="1"/>
          <p:nvPr/>
        </p:nvSpPr>
        <p:spPr>
          <a:xfrm>
            <a:off x="952500" y="616683"/>
            <a:ext cx="3144387" cy="769441"/>
          </a:xfrm>
          <a:prstGeom prst="rect">
            <a:avLst/>
          </a:prstGeom>
          <a:noFill/>
        </p:spPr>
        <p:txBody>
          <a:bodyPr wrap="none" rtlCol="0">
            <a:spAutoFit/>
          </a:bodyPr>
          <a:lstStyle/>
          <a:p>
            <a:r>
              <a:rPr lang="en-US" sz="4400" b="1" dirty="0">
                <a:solidFill>
                  <a:srgbClr val="EE4B22"/>
                </a:solidFill>
                <a:cs typeface="Times New Roman" panose="02020603050405020304" pitchFamily="18" charset="0"/>
              </a:rPr>
              <a:t>CONTACT US</a:t>
            </a:r>
          </a:p>
        </p:txBody>
      </p:sp>
    </p:spTree>
    <p:extLst>
      <p:ext uri="{BB962C8B-B14F-4D97-AF65-F5344CB8AC3E}">
        <p14:creationId xmlns:p14="http://schemas.microsoft.com/office/powerpoint/2010/main" val="57886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ieren 13">
            <a:extLst>
              <a:ext uri="{FF2B5EF4-FFF2-40B4-BE49-F238E27FC236}">
                <a16:creationId xmlns:a16="http://schemas.microsoft.com/office/drawing/2014/main" id="{B208D472-E08F-478F-A76E-986B9DEF9029}"/>
              </a:ext>
            </a:extLst>
          </p:cNvPr>
          <p:cNvGrpSpPr/>
          <p:nvPr/>
        </p:nvGrpSpPr>
        <p:grpSpPr>
          <a:xfrm>
            <a:off x="0" y="861305"/>
            <a:ext cx="9009240" cy="5627867"/>
            <a:chOff x="1728758" y="1067707"/>
            <a:chExt cx="8172331" cy="5627867"/>
          </a:xfrm>
        </p:grpSpPr>
        <p:pic>
          <p:nvPicPr>
            <p:cNvPr id="4" name="Grafik 3">
              <a:extLst>
                <a:ext uri="{FF2B5EF4-FFF2-40B4-BE49-F238E27FC236}">
                  <a16:creationId xmlns:a16="http://schemas.microsoft.com/office/drawing/2014/main" id="{37DAF41C-3E3B-4A60-B458-E25E6516C9AB}"/>
                </a:ext>
              </a:extLst>
            </p:cNvPr>
            <p:cNvPicPr>
              <a:picLocks noChangeAspect="1"/>
            </p:cNvPicPr>
            <p:nvPr/>
          </p:nvPicPr>
          <p:blipFill rotWithShape="1">
            <a:blip r:embed="rId2"/>
            <a:srcRect t="1196" r="27518"/>
            <a:stretch/>
          </p:blipFill>
          <p:spPr>
            <a:xfrm>
              <a:off x="1728758" y="1067707"/>
              <a:ext cx="8172331" cy="5627867"/>
            </a:xfrm>
            <a:prstGeom prst="rect">
              <a:avLst/>
            </a:prstGeom>
          </p:spPr>
        </p:pic>
        <p:sp>
          <p:nvSpPr>
            <p:cNvPr id="5" name="Textfeld 4">
              <a:extLst>
                <a:ext uri="{FF2B5EF4-FFF2-40B4-BE49-F238E27FC236}">
                  <a16:creationId xmlns:a16="http://schemas.microsoft.com/office/drawing/2014/main" id="{CDB9B5C0-13F5-4079-A2C2-E5B6193A7455}"/>
                </a:ext>
              </a:extLst>
            </p:cNvPr>
            <p:cNvSpPr txBox="1"/>
            <p:nvPr/>
          </p:nvSpPr>
          <p:spPr>
            <a:xfrm>
              <a:off x="2875175" y="1426038"/>
              <a:ext cx="1847654" cy="646331"/>
            </a:xfrm>
            <a:prstGeom prst="rect">
              <a:avLst/>
            </a:prstGeom>
            <a:noFill/>
          </p:spPr>
          <p:txBody>
            <a:bodyPr wrap="square" rtlCol="0">
              <a:spAutoFit/>
            </a:bodyPr>
            <a:lstStyle/>
            <a:p>
              <a:pPr algn="ctr"/>
              <a:r>
                <a:rPr lang="de-DE" dirty="0">
                  <a:solidFill>
                    <a:schemeClr val="bg1"/>
                  </a:solidFill>
                  <a:cs typeface="Times New Roman" panose="02020603050405020304" pitchFamily="18" charset="0"/>
                </a:rPr>
                <a:t>Status Quo</a:t>
              </a:r>
            </a:p>
            <a:p>
              <a:pPr algn="ctr"/>
              <a:r>
                <a:rPr lang="de-DE" dirty="0">
                  <a:solidFill>
                    <a:schemeClr val="bg1"/>
                  </a:solidFill>
                  <a:cs typeface="Times New Roman" panose="02020603050405020304" pitchFamily="18" charset="0"/>
                </a:rPr>
                <a:t>Lana</a:t>
              </a:r>
            </a:p>
          </p:txBody>
        </p:sp>
        <p:sp>
          <p:nvSpPr>
            <p:cNvPr id="6" name="Textfeld 5">
              <a:extLst>
                <a:ext uri="{FF2B5EF4-FFF2-40B4-BE49-F238E27FC236}">
                  <a16:creationId xmlns:a16="http://schemas.microsoft.com/office/drawing/2014/main" id="{5EAC8620-E51C-4BEE-8511-6B276B57E885}"/>
                </a:ext>
              </a:extLst>
            </p:cNvPr>
            <p:cNvSpPr txBox="1"/>
            <p:nvPr/>
          </p:nvSpPr>
          <p:spPr>
            <a:xfrm>
              <a:off x="2875175" y="2673567"/>
              <a:ext cx="1847654" cy="646331"/>
            </a:xfrm>
            <a:prstGeom prst="rect">
              <a:avLst/>
            </a:prstGeom>
            <a:noFill/>
          </p:spPr>
          <p:txBody>
            <a:bodyPr wrap="square" rtlCol="0">
              <a:spAutoFit/>
            </a:bodyPr>
            <a:lstStyle/>
            <a:p>
              <a:pPr algn="ctr"/>
              <a:r>
                <a:rPr lang="de-DE" dirty="0">
                  <a:solidFill>
                    <a:schemeClr val="bg1"/>
                  </a:solidFill>
                  <a:cs typeface="Times New Roman" panose="02020603050405020304" pitchFamily="18" charset="0"/>
                </a:rPr>
                <a:t>Zukünftiges Profil</a:t>
              </a:r>
            </a:p>
            <a:p>
              <a:pPr algn="ctr"/>
              <a:r>
                <a:rPr lang="de-DE" dirty="0">
                  <a:solidFill>
                    <a:schemeClr val="bg1"/>
                  </a:solidFill>
                  <a:cs typeface="Times New Roman" panose="02020603050405020304" pitchFamily="18" charset="0"/>
                </a:rPr>
                <a:t>bzw. Leitbild</a:t>
              </a:r>
            </a:p>
          </p:txBody>
        </p:sp>
        <p:sp>
          <p:nvSpPr>
            <p:cNvPr id="8" name="Textfeld 7">
              <a:extLst>
                <a:ext uri="{FF2B5EF4-FFF2-40B4-BE49-F238E27FC236}">
                  <a16:creationId xmlns:a16="http://schemas.microsoft.com/office/drawing/2014/main" id="{08800C4A-4208-455C-A001-3A9678183C65}"/>
                </a:ext>
              </a:extLst>
            </p:cNvPr>
            <p:cNvSpPr txBox="1"/>
            <p:nvPr/>
          </p:nvSpPr>
          <p:spPr>
            <a:xfrm>
              <a:off x="2690065" y="4171533"/>
              <a:ext cx="2217874" cy="646331"/>
            </a:xfrm>
            <a:prstGeom prst="rect">
              <a:avLst/>
            </a:prstGeom>
            <a:noFill/>
          </p:spPr>
          <p:txBody>
            <a:bodyPr wrap="square" rtlCol="0">
              <a:spAutoFit/>
            </a:bodyPr>
            <a:lstStyle/>
            <a:p>
              <a:pPr algn="ctr"/>
              <a:r>
                <a:rPr lang="de-DE" dirty="0">
                  <a:solidFill>
                    <a:schemeClr val="bg1"/>
                  </a:solidFill>
                  <a:cs typeface="Times New Roman" panose="02020603050405020304" pitchFamily="18" charset="0"/>
                </a:rPr>
                <a:t>Handlungsfelder und</a:t>
              </a:r>
            </a:p>
            <a:p>
              <a:pPr algn="ctr"/>
              <a:r>
                <a:rPr lang="de-DE" dirty="0">
                  <a:solidFill>
                    <a:schemeClr val="bg1"/>
                  </a:solidFill>
                  <a:cs typeface="Times New Roman" panose="02020603050405020304" pitchFamily="18" charset="0"/>
                </a:rPr>
                <a:t>Projekte</a:t>
              </a:r>
            </a:p>
          </p:txBody>
        </p:sp>
        <p:sp>
          <p:nvSpPr>
            <p:cNvPr id="9" name="Textfeld 8">
              <a:extLst>
                <a:ext uri="{FF2B5EF4-FFF2-40B4-BE49-F238E27FC236}">
                  <a16:creationId xmlns:a16="http://schemas.microsoft.com/office/drawing/2014/main" id="{26FDF199-D279-4E33-B504-14672EBC9944}"/>
                </a:ext>
              </a:extLst>
            </p:cNvPr>
            <p:cNvSpPr txBox="1"/>
            <p:nvPr/>
          </p:nvSpPr>
          <p:spPr>
            <a:xfrm>
              <a:off x="2875175" y="5419062"/>
              <a:ext cx="1847654" cy="646331"/>
            </a:xfrm>
            <a:prstGeom prst="rect">
              <a:avLst/>
            </a:prstGeom>
            <a:noFill/>
          </p:spPr>
          <p:txBody>
            <a:bodyPr wrap="square" rtlCol="0">
              <a:spAutoFit/>
            </a:bodyPr>
            <a:lstStyle/>
            <a:p>
              <a:pPr algn="ctr"/>
              <a:r>
                <a:rPr lang="de-DE" dirty="0">
                  <a:solidFill>
                    <a:schemeClr val="bg1"/>
                  </a:solidFill>
                  <a:cs typeface="Times New Roman" panose="02020603050405020304" pitchFamily="18" charset="0"/>
                </a:rPr>
                <a:t>Ortsrat und</a:t>
              </a:r>
            </a:p>
            <a:p>
              <a:pPr algn="ctr"/>
              <a:r>
                <a:rPr lang="de-DE" dirty="0">
                  <a:solidFill>
                    <a:schemeClr val="bg1"/>
                  </a:solidFill>
                  <a:cs typeface="Times New Roman" panose="02020603050405020304" pitchFamily="18" charset="0"/>
                </a:rPr>
                <a:t>Umsetzungsteams</a:t>
              </a:r>
            </a:p>
          </p:txBody>
        </p:sp>
      </p:grpSp>
      <p:sp>
        <p:nvSpPr>
          <p:cNvPr id="12" name="Rechteck 11">
            <a:extLst>
              <a:ext uri="{FF2B5EF4-FFF2-40B4-BE49-F238E27FC236}">
                <a16:creationId xmlns:a16="http://schemas.microsoft.com/office/drawing/2014/main" id="{4DFC7DF4-AE34-45DB-98D5-4DF32C1789F5}"/>
              </a:ext>
            </a:extLst>
          </p:cNvPr>
          <p:cNvSpPr/>
          <p:nvPr/>
        </p:nvSpPr>
        <p:spPr>
          <a:xfrm>
            <a:off x="8698521" y="861305"/>
            <a:ext cx="3388279" cy="2554545"/>
          </a:xfrm>
          <a:prstGeom prst="rect">
            <a:avLst/>
          </a:prstGeom>
        </p:spPr>
        <p:txBody>
          <a:bodyPr wrap="square">
            <a:spAutoFit/>
          </a:bodyPr>
          <a:lstStyle/>
          <a:p>
            <a:r>
              <a:rPr lang="de-DE" sz="1600" b="0" i="0" u="none" strike="noStrike" baseline="0" dirty="0">
                <a:solidFill>
                  <a:srgbClr val="1C7EC0"/>
                </a:solidFill>
                <a:cs typeface="Times New Roman" panose="02020603050405020304" pitchFamily="18" charset="0"/>
              </a:rPr>
              <a:t>*Was sind Resonanzmuster?</a:t>
            </a:r>
          </a:p>
          <a:p>
            <a:r>
              <a:rPr lang="de-DE" sz="1600" i="1" dirty="0">
                <a:solidFill>
                  <a:srgbClr val="565857"/>
                </a:solidFill>
                <a:cs typeface="Times New Roman" panose="02020603050405020304" pitchFamily="18" charset="0"/>
              </a:rPr>
              <a:t>Resonanzmuster beschreiben und erklären Leistungen und Kontaktpunkterlebnisse, die bei der Bevölkerung, Gästen und Besuchern nachhaltig positive (Erfolgsmuster) oder negative Eindrücke (Energiebrüche) erzeugen und damit die Marke Lana stärken oder schwächen</a:t>
            </a:r>
            <a:endParaRPr lang="de-DE" sz="1600" dirty="0">
              <a:cs typeface="Times New Roman" panose="02020603050405020304" pitchFamily="18" charset="0"/>
            </a:endParaRPr>
          </a:p>
        </p:txBody>
      </p:sp>
      <p:sp>
        <p:nvSpPr>
          <p:cNvPr id="7" name="TextBox 1"/>
          <p:cNvSpPr txBox="1"/>
          <p:nvPr/>
        </p:nvSpPr>
        <p:spPr>
          <a:xfrm>
            <a:off x="1059752" y="210647"/>
            <a:ext cx="5309530" cy="461665"/>
          </a:xfrm>
          <a:prstGeom prst="rect">
            <a:avLst/>
          </a:prstGeom>
          <a:noFill/>
        </p:spPr>
        <p:txBody>
          <a:bodyPr wrap="none" rtlCol="0">
            <a:spAutoFit/>
          </a:bodyPr>
          <a:lstStyle/>
          <a:p>
            <a:r>
              <a:rPr lang="de-AT" sz="2400" b="1" dirty="0">
                <a:solidFill>
                  <a:srgbClr val="EE4B22"/>
                </a:solidFill>
                <a:latin typeface="+mj-lt"/>
                <a:cs typeface="Times New Roman" panose="02020603050405020304" pitchFamily="18" charset="0"/>
              </a:rPr>
              <a:t>Der Prozess zum Leitbild/Profil von Lana</a:t>
            </a:r>
            <a:endParaRPr lang="de-AT" sz="1600" dirty="0">
              <a:solidFill>
                <a:srgbClr val="EE4B22"/>
              </a:solidFill>
              <a:latin typeface="+mj-lt"/>
              <a:cs typeface="Times New Roman" panose="02020603050405020304" pitchFamily="18" charset="0"/>
            </a:endParaRPr>
          </a:p>
        </p:txBody>
      </p:sp>
      <p:sp>
        <p:nvSpPr>
          <p:cNvPr id="15" name="Rechteck 14">
            <a:extLst>
              <a:ext uri="{FF2B5EF4-FFF2-40B4-BE49-F238E27FC236}">
                <a16:creationId xmlns:a16="http://schemas.microsoft.com/office/drawing/2014/main" id="{F1BCFD0B-0D72-AA4C-99F1-45A73C978071}"/>
              </a:ext>
            </a:extLst>
          </p:cNvPr>
          <p:cNvSpPr/>
          <p:nvPr/>
        </p:nvSpPr>
        <p:spPr>
          <a:xfrm>
            <a:off x="4062923" y="2080623"/>
            <a:ext cx="4184080" cy="1569660"/>
          </a:xfrm>
          <a:prstGeom prst="rect">
            <a:avLst/>
          </a:prstGeom>
        </p:spPr>
        <p:txBody>
          <a:bodyPr wrap="square">
            <a:spAutoFit/>
          </a:bodyPr>
          <a:lstStyle/>
          <a:p>
            <a:r>
              <a:rPr lang="de-DE" sz="1600" dirty="0">
                <a:solidFill>
                  <a:srgbClr val="0068B3"/>
                </a:solidFill>
                <a:cs typeface="Times New Roman" panose="02020603050405020304" pitchFamily="18" charset="0"/>
              </a:rPr>
              <a:t>Darauf aufbauend wird das zukünftige Profil des Ortes entwickelt. Diese besteht aus einem Leistungskern** und aus Bedeutungsfeldern, die für die langfristige Entwicklung des Ortes am attraktivsten erscheinen und die Einzigartigkeit von Lana verstärken.</a:t>
            </a:r>
            <a:endParaRPr lang="de-DE" sz="1600" dirty="0">
              <a:cs typeface="Times New Roman" panose="02020603050405020304" pitchFamily="18" charset="0"/>
            </a:endParaRPr>
          </a:p>
        </p:txBody>
      </p:sp>
      <p:sp>
        <p:nvSpPr>
          <p:cNvPr id="16" name="Rechteck 15">
            <a:extLst>
              <a:ext uri="{FF2B5EF4-FFF2-40B4-BE49-F238E27FC236}">
                <a16:creationId xmlns:a16="http://schemas.microsoft.com/office/drawing/2014/main" id="{7A783103-D500-4941-BA97-1CDFE16CC57D}"/>
              </a:ext>
            </a:extLst>
          </p:cNvPr>
          <p:cNvSpPr/>
          <p:nvPr/>
        </p:nvSpPr>
        <p:spPr>
          <a:xfrm>
            <a:off x="8698521" y="3696959"/>
            <a:ext cx="3219676" cy="2308324"/>
          </a:xfrm>
          <a:prstGeom prst="rect">
            <a:avLst/>
          </a:prstGeom>
        </p:spPr>
        <p:txBody>
          <a:bodyPr wrap="square">
            <a:spAutoFit/>
          </a:bodyPr>
          <a:lstStyle/>
          <a:p>
            <a:r>
              <a:rPr lang="de-DE" sz="1600" b="0" i="0" u="none" strike="noStrike" baseline="0" dirty="0">
                <a:solidFill>
                  <a:srgbClr val="1C7EC0"/>
                </a:solidFill>
                <a:cs typeface="Times New Roman" panose="02020603050405020304" pitchFamily="18" charset="0"/>
              </a:rPr>
              <a:t>**Was ist der Leistungskern?</a:t>
            </a:r>
          </a:p>
          <a:p>
            <a:r>
              <a:rPr lang="de-DE" sz="1600" i="1" dirty="0">
                <a:solidFill>
                  <a:srgbClr val="565857"/>
                </a:solidFill>
                <a:cs typeface="Times New Roman" panose="02020603050405020304" pitchFamily="18" charset="0"/>
              </a:rPr>
              <a:t>Der Leistungskern ist das Herzstück des Ortes. Er basiert auf den besonderen Fähigkeiten und Ressourcen der Gemeinde. In Kombination mit den attraktivsten Bedeutungsfeldern ist er die Grundlage für die einzigartige Positionierung von Lana.</a:t>
            </a:r>
            <a:endParaRPr lang="de-DE" sz="1600" dirty="0">
              <a:cs typeface="Times New Roman" panose="02020603050405020304" pitchFamily="18" charset="0"/>
            </a:endParaRPr>
          </a:p>
        </p:txBody>
      </p:sp>
      <p:sp>
        <p:nvSpPr>
          <p:cNvPr id="17" name="Rechteck 16">
            <a:extLst>
              <a:ext uri="{FF2B5EF4-FFF2-40B4-BE49-F238E27FC236}">
                <a16:creationId xmlns:a16="http://schemas.microsoft.com/office/drawing/2014/main" id="{EA0B0276-51E4-0B46-8406-63AC36962AE2}"/>
              </a:ext>
            </a:extLst>
          </p:cNvPr>
          <p:cNvSpPr/>
          <p:nvPr/>
        </p:nvSpPr>
        <p:spPr>
          <a:xfrm>
            <a:off x="4062923" y="3839276"/>
            <a:ext cx="4184080" cy="1077218"/>
          </a:xfrm>
          <a:prstGeom prst="rect">
            <a:avLst/>
          </a:prstGeom>
        </p:spPr>
        <p:txBody>
          <a:bodyPr wrap="square">
            <a:spAutoFit/>
          </a:bodyPr>
          <a:lstStyle/>
          <a:p>
            <a:r>
              <a:rPr lang="de-DE" sz="1600" dirty="0">
                <a:solidFill>
                  <a:srgbClr val="0068B3"/>
                </a:solidFill>
                <a:cs typeface="Times New Roman" panose="02020603050405020304" pitchFamily="18" charset="0"/>
              </a:rPr>
              <a:t>Damit das gewünschte Profil kontinuierlich „erobert“ wird, ist die Übertragung in verschiedene Handlungsfelder mit laufenden und zukünftigen Projekten notwendig.</a:t>
            </a:r>
            <a:endParaRPr lang="de-DE" sz="1600" dirty="0">
              <a:cs typeface="Times New Roman" panose="02020603050405020304" pitchFamily="18" charset="0"/>
            </a:endParaRPr>
          </a:p>
        </p:txBody>
      </p:sp>
      <p:sp>
        <p:nvSpPr>
          <p:cNvPr id="18" name="Rechteck 17">
            <a:extLst>
              <a:ext uri="{FF2B5EF4-FFF2-40B4-BE49-F238E27FC236}">
                <a16:creationId xmlns:a16="http://schemas.microsoft.com/office/drawing/2014/main" id="{2ABCD595-87E2-BD40-A88B-19881B9C706C}"/>
              </a:ext>
            </a:extLst>
          </p:cNvPr>
          <p:cNvSpPr/>
          <p:nvPr/>
        </p:nvSpPr>
        <p:spPr>
          <a:xfrm>
            <a:off x="4062923" y="5131282"/>
            <a:ext cx="4184080" cy="830997"/>
          </a:xfrm>
          <a:prstGeom prst="rect">
            <a:avLst/>
          </a:prstGeom>
        </p:spPr>
        <p:txBody>
          <a:bodyPr wrap="square">
            <a:spAutoFit/>
          </a:bodyPr>
          <a:lstStyle/>
          <a:p>
            <a:r>
              <a:rPr lang="de-DE" sz="1600" dirty="0">
                <a:solidFill>
                  <a:srgbClr val="0068B3"/>
                </a:solidFill>
                <a:cs typeface="Times New Roman" panose="02020603050405020304" pitchFamily="18" charset="0"/>
              </a:rPr>
              <a:t>Unter der Steuerung des Ortsrates setzen Arbeitsgruppen die verschiedenen Projekte</a:t>
            </a:r>
          </a:p>
          <a:p>
            <a:r>
              <a:rPr lang="de-DE" sz="1600" dirty="0">
                <a:solidFill>
                  <a:srgbClr val="0068B3"/>
                </a:solidFill>
                <a:cs typeface="Times New Roman" panose="02020603050405020304" pitchFamily="18" charset="0"/>
              </a:rPr>
              <a:t>laufend um.</a:t>
            </a:r>
            <a:endParaRPr lang="de-DE" sz="1600" dirty="0">
              <a:cs typeface="Times New Roman" panose="02020603050405020304" pitchFamily="18" charset="0"/>
            </a:endParaRPr>
          </a:p>
        </p:txBody>
      </p:sp>
      <p:sp>
        <p:nvSpPr>
          <p:cNvPr id="19" name="Rechteck 18">
            <a:extLst>
              <a:ext uri="{FF2B5EF4-FFF2-40B4-BE49-F238E27FC236}">
                <a16:creationId xmlns:a16="http://schemas.microsoft.com/office/drawing/2014/main" id="{83EB95BA-E163-A547-89C3-573ED028815E}"/>
              </a:ext>
            </a:extLst>
          </p:cNvPr>
          <p:cNvSpPr/>
          <p:nvPr/>
        </p:nvSpPr>
        <p:spPr>
          <a:xfrm>
            <a:off x="4062923" y="1092233"/>
            <a:ext cx="4184080" cy="830997"/>
          </a:xfrm>
          <a:prstGeom prst="rect">
            <a:avLst/>
          </a:prstGeom>
        </p:spPr>
        <p:txBody>
          <a:bodyPr wrap="square">
            <a:spAutoFit/>
          </a:bodyPr>
          <a:lstStyle/>
          <a:p>
            <a:r>
              <a:rPr lang="de-DE" sz="1600" dirty="0">
                <a:solidFill>
                  <a:srgbClr val="0068B3"/>
                </a:solidFill>
                <a:cs typeface="Times New Roman" panose="02020603050405020304" pitchFamily="18" charset="0"/>
              </a:rPr>
              <a:t>Die bis heute entstandenen und etablierten Resonanzmuster*, sogenannte Erfolgsmuster und Energiebrüche werden identifiziert</a:t>
            </a:r>
            <a:endParaRPr lang="de-DE" sz="1600" dirty="0">
              <a:cs typeface="Times New Roman" panose="02020603050405020304" pitchFamily="18" charset="0"/>
            </a:endParaRPr>
          </a:p>
        </p:txBody>
      </p:sp>
    </p:spTree>
    <p:extLst>
      <p:ext uri="{BB962C8B-B14F-4D97-AF65-F5344CB8AC3E}">
        <p14:creationId xmlns:p14="http://schemas.microsoft.com/office/powerpoint/2010/main" val="374211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Titel 1"/>
          <p:cNvSpPr txBox="1">
            <a:spLocks/>
          </p:cNvSpPr>
          <p:nvPr/>
        </p:nvSpPr>
        <p:spPr>
          <a:xfrm>
            <a:off x="483071" y="1151323"/>
            <a:ext cx="3452021" cy="1009048"/>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de-AT" sz="1800" b="0" dirty="0">
                <a:solidFill>
                  <a:srgbClr val="000000"/>
                </a:solidFill>
                <a:latin typeface="+mn-lt"/>
                <a:cs typeface="Times New Roman" panose="02020603050405020304" pitchFamily="18" charset="0"/>
              </a:rPr>
              <a:t>Status Quo Analyse in Kerngruppe</a:t>
            </a:r>
          </a:p>
          <a:p>
            <a:pPr algn="ctr"/>
            <a:r>
              <a:rPr lang="de-AT" sz="1400" b="0" dirty="0">
                <a:solidFill>
                  <a:srgbClr val="000000"/>
                </a:solidFill>
                <a:latin typeface="+mn-lt"/>
                <a:cs typeface="Times New Roman" panose="02020603050405020304" pitchFamily="18" charset="0"/>
              </a:rPr>
              <a:t>Aufgebaute Erfolgsmuster</a:t>
            </a:r>
          </a:p>
          <a:p>
            <a:pPr algn="ctr"/>
            <a:r>
              <a:rPr lang="de-AT" sz="1400" b="0" dirty="0">
                <a:solidFill>
                  <a:srgbClr val="000000"/>
                </a:solidFill>
                <a:latin typeface="+mn-lt"/>
                <a:cs typeface="Times New Roman" panose="02020603050405020304" pitchFamily="18" charset="0"/>
              </a:rPr>
              <a:t>Aufgebaute Energiebrüche</a:t>
            </a:r>
          </a:p>
          <a:p>
            <a:pPr algn="ctr"/>
            <a:r>
              <a:rPr lang="de-AT" sz="1400" b="0" dirty="0">
                <a:solidFill>
                  <a:srgbClr val="000000"/>
                </a:solidFill>
                <a:latin typeface="+mn-lt"/>
                <a:cs typeface="Times New Roman" panose="02020603050405020304" pitchFamily="18" charset="0"/>
              </a:rPr>
              <a:t>Besetzte Meanings</a:t>
            </a:r>
          </a:p>
          <a:p>
            <a:pPr algn="ctr">
              <a:buFontTx/>
              <a:buChar char="-"/>
            </a:pPr>
            <a:endParaRPr lang="de-AT" sz="1600" b="0" dirty="0">
              <a:solidFill>
                <a:srgbClr val="000000"/>
              </a:solidFill>
              <a:latin typeface="+mn-lt"/>
              <a:cs typeface="Times New Roman" panose="02020603050405020304" pitchFamily="18" charset="0"/>
            </a:endParaRPr>
          </a:p>
          <a:p>
            <a:pPr algn="ctr">
              <a:buFontTx/>
              <a:buChar char="-"/>
            </a:pPr>
            <a:endParaRPr lang="de-AT" sz="1600" b="0" dirty="0">
              <a:solidFill>
                <a:srgbClr val="000000"/>
              </a:solidFill>
              <a:latin typeface="+mn-lt"/>
              <a:cs typeface="Times New Roman" panose="02020603050405020304" pitchFamily="18" charset="0"/>
            </a:endParaRPr>
          </a:p>
        </p:txBody>
      </p:sp>
      <p:sp>
        <p:nvSpPr>
          <p:cNvPr id="214" name="Titel 1"/>
          <p:cNvSpPr txBox="1">
            <a:spLocks/>
          </p:cNvSpPr>
          <p:nvPr/>
        </p:nvSpPr>
        <p:spPr>
          <a:xfrm>
            <a:off x="372396" y="2257502"/>
            <a:ext cx="2920110" cy="720080"/>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de-AT" sz="2000" b="0" dirty="0">
                <a:solidFill>
                  <a:srgbClr val="000000"/>
                </a:solidFill>
                <a:latin typeface="+mn-lt"/>
                <a:cs typeface="Times New Roman" panose="02020603050405020304" pitchFamily="18" charset="0"/>
              </a:rPr>
              <a:t>Kontaktpunktanalyse</a:t>
            </a:r>
          </a:p>
          <a:p>
            <a:pPr algn="ctr"/>
            <a:r>
              <a:rPr lang="de-AT" sz="1400" b="0" dirty="0">
                <a:solidFill>
                  <a:srgbClr val="000000"/>
                </a:solidFill>
                <a:latin typeface="+mn-lt"/>
                <a:cs typeface="Times New Roman" panose="02020603050405020304" pitchFamily="18" charset="0"/>
              </a:rPr>
              <a:t>Aufgebaute Erfolgsmuster</a:t>
            </a:r>
          </a:p>
          <a:p>
            <a:pPr algn="ctr"/>
            <a:r>
              <a:rPr lang="de-AT" sz="1400" b="0" dirty="0">
                <a:solidFill>
                  <a:srgbClr val="000000"/>
                </a:solidFill>
                <a:latin typeface="+mn-lt"/>
                <a:cs typeface="Times New Roman" panose="02020603050405020304" pitchFamily="18" charset="0"/>
              </a:rPr>
              <a:t>Aufgebaute Energiebrüche</a:t>
            </a:r>
          </a:p>
          <a:p>
            <a:pPr algn="ctr"/>
            <a:r>
              <a:rPr lang="de-AT" sz="1400" b="0" dirty="0">
                <a:solidFill>
                  <a:srgbClr val="000000"/>
                </a:solidFill>
                <a:latin typeface="+mn-lt"/>
                <a:cs typeface="Times New Roman" panose="02020603050405020304" pitchFamily="18" charset="0"/>
              </a:rPr>
              <a:t>Besetzte Meanings</a:t>
            </a:r>
          </a:p>
          <a:p>
            <a:pPr algn="ctr">
              <a:buFontTx/>
              <a:buChar char="-"/>
            </a:pPr>
            <a:endParaRPr lang="de-AT" sz="1800" b="0" dirty="0">
              <a:solidFill>
                <a:srgbClr val="000000"/>
              </a:solidFill>
              <a:latin typeface="+mn-lt"/>
              <a:cs typeface="Times New Roman" panose="02020603050405020304" pitchFamily="18" charset="0"/>
            </a:endParaRPr>
          </a:p>
          <a:p>
            <a:pPr algn="ctr">
              <a:buFontTx/>
              <a:buChar char="-"/>
            </a:pPr>
            <a:endParaRPr lang="de-AT" sz="1800" b="0" dirty="0">
              <a:solidFill>
                <a:srgbClr val="000000"/>
              </a:solidFill>
              <a:latin typeface="+mn-lt"/>
              <a:cs typeface="Times New Roman" panose="02020603050405020304" pitchFamily="18" charset="0"/>
            </a:endParaRPr>
          </a:p>
        </p:txBody>
      </p:sp>
      <p:sp>
        <p:nvSpPr>
          <p:cNvPr id="217" name="Titel 1"/>
          <p:cNvSpPr txBox="1">
            <a:spLocks/>
          </p:cNvSpPr>
          <p:nvPr/>
        </p:nvSpPr>
        <p:spPr>
          <a:xfrm>
            <a:off x="578844" y="3469856"/>
            <a:ext cx="2952750" cy="504825"/>
          </a:xfrm>
          <a:prstGeom prst="rect">
            <a:avLst/>
          </a:prstGeom>
        </p:spPr>
        <p:txBody>
          <a:bodyPr/>
          <a:lstStyle>
            <a:lvl1pPr algn="l" rtl="0" eaLnBrk="0" fontAlgn="base" hangingPunct="0">
              <a:spcBef>
                <a:spcPct val="0"/>
              </a:spcBef>
              <a:spcAft>
                <a:spcPct val="0"/>
              </a:spcAft>
              <a:defRPr sz="2400">
                <a:solidFill>
                  <a:srgbClr val="EC9123"/>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2400">
                <a:solidFill>
                  <a:srgbClr val="EC9123"/>
                </a:solidFill>
                <a:latin typeface="Arial" pitchFamily="-112" charset="0"/>
              </a:defRPr>
            </a:lvl6pPr>
            <a:lvl7pPr marL="914400" algn="l" rtl="0" eaLnBrk="0" fontAlgn="base" hangingPunct="0">
              <a:spcBef>
                <a:spcPct val="0"/>
              </a:spcBef>
              <a:spcAft>
                <a:spcPct val="0"/>
              </a:spcAft>
              <a:defRPr sz="2400">
                <a:solidFill>
                  <a:srgbClr val="EC9123"/>
                </a:solidFill>
                <a:latin typeface="Arial" pitchFamily="-112" charset="0"/>
              </a:defRPr>
            </a:lvl7pPr>
            <a:lvl8pPr marL="1371600" algn="l" rtl="0" eaLnBrk="0" fontAlgn="base" hangingPunct="0">
              <a:spcBef>
                <a:spcPct val="0"/>
              </a:spcBef>
              <a:spcAft>
                <a:spcPct val="0"/>
              </a:spcAft>
              <a:defRPr sz="2400">
                <a:solidFill>
                  <a:srgbClr val="EC9123"/>
                </a:solidFill>
                <a:latin typeface="Arial" pitchFamily="-112" charset="0"/>
              </a:defRPr>
            </a:lvl8pPr>
            <a:lvl9pPr marL="1828800" algn="l" rtl="0" eaLnBrk="0" fontAlgn="base" hangingPunct="0">
              <a:spcBef>
                <a:spcPct val="0"/>
              </a:spcBef>
              <a:spcAft>
                <a:spcPct val="0"/>
              </a:spcAft>
              <a:defRPr sz="2400">
                <a:solidFill>
                  <a:srgbClr val="EC9123"/>
                </a:solidFill>
                <a:latin typeface="Arial" pitchFamily="-112" charset="0"/>
              </a:defRPr>
            </a:lvl9pPr>
          </a:lstStyle>
          <a:p>
            <a:pPr algn="ctr">
              <a:defRPr/>
            </a:pPr>
            <a:r>
              <a:rPr lang="de-AT" sz="2000" dirty="0">
                <a:solidFill>
                  <a:srgbClr val="000000"/>
                </a:solidFill>
                <a:latin typeface="+mn-lt"/>
                <a:cs typeface="Times New Roman" panose="02020603050405020304" pitchFamily="18" charset="0"/>
              </a:rPr>
              <a:t>Mitarbeiter &amp; Kunden, Experten</a:t>
            </a:r>
          </a:p>
          <a:p>
            <a:pPr algn="ctr">
              <a:defRPr/>
            </a:pPr>
            <a:r>
              <a:rPr lang="de-AT" sz="1400" dirty="0">
                <a:solidFill>
                  <a:srgbClr val="000000"/>
                </a:solidFill>
                <a:latin typeface="+mn-lt"/>
                <a:ea typeface="ＭＳ Ｐゴシック" charset="0"/>
                <a:cs typeface="Times New Roman" panose="02020603050405020304" pitchFamily="18" charset="0"/>
              </a:rPr>
              <a:t>Beobachtungen, Erfahrungen</a:t>
            </a:r>
          </a:p>
          <a:p>
            <a:pPr algn="ctr">
              <a:defRPr/>
            </a:pPr>
            <a:endParaRPr lang="de-AT" sz="1800" dirty="0">
              <a:solidFill>
                <a:srgbClr val="000000"/>
              </a:solidFill>
              <a:latin typeface="+mn-lt"/>
              <a:cs typeface="Times New Roman" panose="02020603050405020304" pitchFamily="18" charset="0"/>
            </a:endParaRPr>
          </a:p>
          <a:p>
            <a:pPr marL="171450" indent="-171450" algn="ctr">
              <a:buFontTx/>
              <a:buChar char="-"/>
              <a:defRPr/>
            </a:pPr>
            <a:endParaRPr lang="de-AT" sz="1800" dirty="0">
              <a:solidFill>
                <a:srgbClr val="000000"/>
              </a:solidFill>
              <a:latin typeface="+mn-lt"/>
              <a:cs typeface="Times New Roman" panose="02020603050405020304" pitchFamily="18" charset="0"/>
            </a:endParaRPr>
          </a:p>
        </p:txBody>
      </p:sp>
      <p:sp>
        <p:nvSpPr>
          <p:cNvPr id="222" name="Titel 1"/>
          <p:cNvSpPr txBox="1">
            <a:spLocks/>
          </p:cNvSpPr>
          <p:nvPr/>
        </p:nvSpPr>
        <p:spPr bwMode="auto">
          <a:xfrm>
            <a:off x="573498" y="42032"/>
            <a:ext cx="10176895" cy="88345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400">
                <a:solidFill>
                  <a:srgbClr val="EC9123"/>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2400">
                <a:solidFill>
                  <a:srgbClr val="EC9123"/>
                </a:solidFill>
                <a:latin typeface="Arial" pitchFamily="-112" charset="0"/>
              </a:defRPr>
            </a:lvl6pPr>
            <a:lvl7pPr marL="914400" algn="l" rtl="0" eaLnBrk="0" fontAlgn="base" hangingPunct="0">
              <a:spcBef>
                <a:spcPct val="0"/>
              </a:spcBef>
              <a:spcAft>
                <a:spcPct val="0"/>
              </a:spcAft>
              <a:defRPr sz="2400">
                <a:solidFill>
                  <a:srgbClr val="EC9123"/>
                </a:solidFill>
                <a:latin typeface="Arial" pitchFamily="-112" charset="0"/>
              </a:defRPr>
            </a:lvl7pPr>
            <a:lvl8pPr marL="1371600" algn="l" rtl="0" eaLnBrk="0" fontAlgn="base" hangingPunct="0">
              <a:spcBef>
                <a:spcPct val="0"/>
              </a:spcBef>
              <a:spcAft>
                <a:spcPct val="0"/>
              </a:spcAft>
              <a:defRPr sz="2400">
                <a:solidFill>
                  <a:srgbClr val="EC9123"/>
                </a:solidFill>
                <a:latin typeface="Arial" pitchFamily="-112" charset="0"/>
              </a:defRPr>
            </a:lvl8pPr>
            <a:lvl9pPr marL="1828800" algn="l" rtl="0" eaLnBrk="0" fontAlgn="base" hangingPunct="0">
              <a:spcBef>
                <a:spcPct val="0"/>
              </a:spcBef>
              <a:spcAft>
                <a:spcPct val="0"/>
              </a:spcAft>
              <a:defRPr sz="2400">
                <a:solidFill>
                  <a:srgbClr val="EC9123"/>
                </a:solidFill>
                <a:latin typeface="Arial" pitchFamily="-112" charset="0"/>
              </a:defRPr>
            </a:lvl9pPr>
          </a:lstStyle>
          <a:p>
            <a:pPr algn="ctr"/>
            <a:r>
              <a:rPr lang="de-AT" b="1" dirty="0">
                <a:solidFill>
                  <a:srgbClr val="EE4B22"/>
                </a:solidFill>
                <a:latin typeface="+mn-lt"/>
                <a:ea typeface="ＭＳ Ｐゴシック" charset="0"/>
                <a:cs typeface="Times New Roman" panose="02020603050405020304" pitchFamily="18" charset="0"/>
              </a:rPr>
              <a:t>Vorgehensweise zur Entwicklung </a:t>
            </a:r>
          </a:p>
          <a:p>
            <a:pPr algn="ctr"/>
            <a:r>
              <a:rPr lang="de-AT" b="1" dirty="0">
                <a:solidFill>
                  <a:srgbClr val="EE4B22"/>
                </a:solidFill>
                <a:latin typeface="+mn-lt"/>
                <a:ea typeface="ＭＳ Ｐゴシック" charset="0"/>
                <a:cs typeface="Times New Roman" panose="02020603050405020304" pitchFamily="18" charset="0"/>
              </a:rPr>
              <a:t>des Profils  für Lana 2035</a:t>
            </a:r>
            <a:endParaRPr lang="de-AT" sz="1600" b="1" dirty="0">
              <a:solidFill>
                <a:srgbClr val="EE4B22"/>
              </a:solidFill>
              <a:latin typeface="+mn-lt"/>
              <a:ea typeface="ＭＳ Ｐゴシック" charset="0"/>
              <a:cs typeface="Times New Roman" panose="02020603050405020304" pitchFamily="18" charset="0"/>
            </a:endParaRPr>
          </a:p>
        </p:txBody>
      </p:sp>
      <p:grpSp>
        <p:nvGrpSpPr>
          <p:cNvPr id="10" name="Gruppieren 9">
            <a:extLst>
              <a:ext uri="{FF2B5EF4-FFF2-40B4-BE49-F238E27FC236}">
                <a16:creationId xmlns:a16="http://schemas.microsoft.com/office/drawing/2014/main" id="{DDEB5639-92D0-1941-B162-447F77EC50AC}"/>
              </a:ext>
            </a:extLst>
          </p:cNvPr>
          <p:cNvGrpSpPr/>
          <p:nvPr/>
        </p:nvGrpSpPr>
        <p:grpSpPr>
          <a:xfrm>
            <a:off x="9191871" y="2244052"/>
            <a:ext cx="2000273" cy="696657"/>
            <a:chOff x="9191871" y="2244052"/>
            <a:chExt cx="2000273" cy="696657"/>
          </a:xfrm>
        </p:grpSpPr>
        <p:sp>
          <p:nvSpPr>
            <p:cNvPr id="219" name="Titel 1"/>
            <p:cNvSpPr txBox="1">
              <a:spLocks/>
            </p:cNvSpPr>
            <p:nvPr/>
          </p:nvSpPr>
          <p:spPr>
            <a:xfrm>
              <a:off x="9679977" y="2244052"/>
              <a:ext cx="1512167" cy="576064"/>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de-AT" sz="2000" b="0" dirty="0">
                  <a:solidFill>
                    <a:srgbClr val="000000"/>
                  </a:solidFill>
                  <a:latin typeface="+mn-lt"/>
                  <a:cs typeface="Times New Roman" panose="02020603050405020304" pitchFamily="18" charset="0"/>
                </a:rPr>
                <a:t>Studien</a:t>
              </a:r>
            </a:p>
            <a:p>
              <a:pPr algn="ctr"/>
              <a:r>
                <a:rPr lang="de-AT" sz="1400" b="0" dirty="0">
                  <a:solidFill>
                    <a:srgbClr val="000000"/>
                  </a:solidFill>
                  <a:latin typeface="+mn-lt"/>
                  <a:cs typeface="Times New Roman" panose="02020603050405020304" pitchFamily="18" charset="0"/>
                </a:rPr>
                <a:t>Zukünftige Erfolgsmuster und  Wünsche</a:t>
              </a:r>
            </a:p>
            <a:p>
              <a:pPr algn="ctr">
                <a:buFontTx/>
                <a:buChar char="-"/>
              </a:pPr>
              <a:endParaRPr lang="de-AT" sz="1800" b="0" dirty="0">
                <a:solidFill>
                  <a:srgbClr val="000000"/>
                </a:solidFill>
                <a:latin typeface="+mn-lt"/>
                <a:cs typeface="Times New Roman" panose="02020603050405020304" pitchFamily="18" charset="0"/>
              </a:endParaRPr>
            </a:p>
          </p:txBody>
        </p:sp>
        <p:sp>
          <p:nvSpPr>
            <p:cNvPr id="227" name="Pfeil nach unten 226"/>
            <p:cNvSpPr/>
            <p:nvPr/>
          </p:nvSpPr>
          <p:spPr>
            <a:xfrm rot="3529237" flipH="1">
              <a:off x="9260397" y="2575691"/>
              <a:ext cx="296492" cy="433544"/>
            </a:xfrm>
            <a:prstGeom prst="downArrow">
              <a:avLst>
                <a:gd name="adj1" fmla="val 50000"/>
                <a:gd name="adj2" fmla="val 23252"/>
              </a:avLst>
            </a:prstGeom>
            <a:solidFill>
              <a:schemeClr val="bg1">
                <a:lumMod val="85000"/>
                <a:alpha val="4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50" dirty="0">
                <a:solidFill>
                  <a:srgbClr val="000000"/>
                </a:solidFill>
                <a:cs typeface="Times New Roman" panose="02020603050405020304" pitchFamily="18" charset="0"/>
              </a:endParaRPr>
            </a:p>
          </p:txBody>
        </p:sp>
      </p:grpSp>
      <p:grpSp>
        <p:nvGrpSpPr>
          <p:cNvPr id="9" name="Gruppieren 8">
            <a:extLst>
              <a:ext uri="{FF2B5EF4-FFF2-40B4-BE49-F238E27FC236}">
                <a16:creationId xmlns:a16="http://schemas.microsoft.com/office/drawing/2014/main" id="{E99A8EC5-A95C-BF49-9550-970BFAF93FD6}"/>
              </a:ext>
            </a:extLst>
          </p:cNvPr>
          <p:cNvGrpSpPr/>
          <p:nvPr/>
        </p:nvGrpSpPr>
        <p:grpSpPr>
          <a:xfrm>
            <a:off x="9142401" y="1097879"/>
            <a:ext cx="2595548" cy="936625"/>
            <a:chOff x="9142401" y="1097879"/>
            <a:chExt cx="2595548" cy="936625"/>
          </a:xfrm>
        </p:grpSpPr>
        <p:sp>
          <p:nvSpPr>
            <p:cNvPr id="218" name="Titel 1"/>
            <p:cNvSpPr txBox="1">
              <a:spLocks/>
            </p:cNvSpPr>
            <p:nvPr/>
          </p:nvSpPr>
          <p:spPr>
            <a:xfrm>
              <a:off x="9434486" y="1097879"/>
              <a:ext cx="2303463" cy="93662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de-AT" sz="2000" b="0" dirty="0">
                  <a:solidFill>
                    <a:srgbClr val="000000"/>
                  </a:solidFill>
                  <a:latin typeface="+mn-lt"/>
                  <a:cs typeface="Times New Roman" panose="02020603050405020304" pitchFamily="18" charset="0"/>
                </a:rPr>
                <a:t>Benchmarks</a:t>
              </a:r>
            </a:p>
            <a:p>
              <a:pPr algn="ctr"/>
              <a:r>
                <a:rPr lang="de-AT" sz="1400" b="0" dirty="0">
                  <a:solidFill>
                    <a:srgbClr val="000000"/>
                  </a:solidFill>
                  <a:latin typeface="+mn-lt"/>
                  <a:cs typeface="Times New Roman" panose="02020603050405020304" pitchFamily="18" charset="0"/>
                </a:rPr>
                <a:t>Aufgebaute Erfolgsmuster</a:t>
              </a:r>
            </a:p>
            <a:p>
              <a:pPr algn="ctr"/>
              <a:r>
                <a:rPr lang="de-AT" sz="1400" b="0" dirty="0">
                  <a:solidFill>
                    <a:srgbClr val="000000"/>
                  </a:solidFill>
                  <a:latin typeface="+mn-lt"/>
                  <a:cs typeface="Times New Roman" panose="02020603050405020304" pitchFamily="18" charset="0"/>
                </a:rPr>
                <a:t>Aufgebaute Energiebrüche</a:t>
              </a:r>
            </a:p>
            <a:p>
              <a:pPr algn="ctr"/>
              <a:r>
                <a:rPr lang="de-AT" sz="1400" b="0" dirty="0">
                  <a:solidFill>
                    <a:srgbClr val="000000"/>
                  </a:solidFill>
                  <a:latin typeface="+mn-lt"/>
                  <a:cs typeface="Times New Roman" panose="02020603050405020304" pitchFamily="18" charset="0"/>
                </a:rPr>
                <a:t>Besetzte Meanings</a:t>
              </a:r>
            </a:p>
            <a:p>
              <a:pPr algn="ctr">
                <a:buFontTx/>
                <a:buChar char="-"/>
              </a:pPr>
              <a:endParaRPr lang="de-AT" sz="1800" b="0" dirty="0">
                <a:solidFill>
                  <a:srgbClr val="000000"/>
                </a:solidFill>
                <a:latin typeface="+mn-lt"/>
                <a:cs typeface="Times New Roman" panose="02020603050405020304" pitchFamily="18" charset="0"/>
              </a:endParaRPr>
            </a:p>
            <a:p>
              <a:pPr algn="ctr">
                <a:buFontTx/>
                <a:buChar char="-"/>
              </a:pPr>
              <a:endParaRPr lang="de-AT" sz="1800" b="0" dirty="0">
                <a:solidFill>
                  <a:srgbClr val="000000"/>
                </a:solidFill>
                <a:latin typeface="+mn-lt"/>
                <a:cs typeface="Times New Roman" panose="02020603050405020304" pitchFamily="18" charset="0"/>
              </a:endParaRPr>
            </a:p>
          </p:txBody>
        </p:sp>
        <p:sp>
          <p:nvSpPr>
            <p:cNvPr id="228" name="Pfeil nach unten 227"/>
            <p:cNvSpPr/>
            <p:nvPr/>
          </p:nvSpPr>
          <p:spPr>
            <a:xfrm rot="2621430" flipH="1">
              <a:off x="9142401" y="1465120"/>
              <a:ext cx="296492" cy="433544"/>
            </a:xfrm>
            <a:prstGeom prst="downArrow">
              <a:avLst>
                <a:gd name="adj1" fmla="val 50000"/>
                <a:gd name="adj2" fmla="val 23252"/>
              </a:avLst>
            </a:prstGeom>
            <a:solidFill>
              <a:schemeClr val="bg1">
                <a:lumMod val="85000"/>
                <a:alpha val="4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50" dirty="0">
                <a:solidFill>
                  <a:srgbClr val="000000"/>
                </a:solidFill>
                <a:cs typeface="Times New Roman" panose="02020603050405020304" pitchFamily="18" charset="0"/>
              </a:endParaRPr>
            </a:p>
          </p:txBody>
        </p:sp>
      </p:grpSp>
      <p:grpSp>
        <p:nvGrpSpPr>
          <p:cNvPr id="4" name="Gruppieren 3">
            <a:extLst>
              <a:ext uri="{FF2B5EF4-FFF2-40B4-BE49-F238E27FC236}">
                <a16:creationId xmlns:a16="http://schemas.microsoft.com/office/drawing/2014/main" id="{AD0A5E90-5728-624E-9A11-BDED18D3BE97}"/>
              </a:ext>
            </a:extLst>
          </p:cNvPr>
          <p:cNvGrpSpPr/>
          <p:nvPr/>
        </p:nvGrpSpPr>
        <p:grpSpPr>
          <a:xfrm>
            <a:off x="2948069" y="1223785"/>
            <a:ext cx="6177328" cy="3186044"/>
            <a:chOff x="2948069" y="1223785"/>
            <a:chExt cx="6177328" cy="3186044"/>
          </a:xfrm>
        </p:grpSpPr>
        <p:grpSp>
          <p:nvGrpSpPr>
            <p:cNvPr id="113" name="Gruppierung 2"/>
            <p:cNvGrpSpPr>
              <a:grpSpLocks/>
            </p:cNvGrpSpPr>
            <p:nvPr/>
          </p:nvGrpSpPr>
          <p:grpSpPr bwMode="auto">
            <a:xfrm>
              <a:off x="3330699" y="1903179"/>
              <a:ext cx="5794698" cy="2506650"/>
              <a:chOff x="3275856" y="4005064"/>
              <a:chExt cx="4600672" cy="1606555"/>
            </a:xfrm>
          </p:grpSpPr>
          <p:pic>
            <p:nvPicPr>
              <p:cNvPr id="114" name="Bild 48"/>
              <p:cNvPicPr>
                <a:picLocks noChangeAspect="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6403846" y="5208086"/>
                <a:ext cx="405863" cy="403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5" name="Bild 49"/>
              <p:cNvPicPr>
                <a:picLocks noChangeAspect="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914031" y="4789392"/>
                <a:ext cx="461441" cy="38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Bild 51"/>
              <p:cNvPicPr>
                <a:picLocks noChangeAspect="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4432277" y="5204926"/>
                <a:ext cx="452758" cy="406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 name="Bild 53"/>
              <p:cNvPicPr>
                <a:picLocks noChangeAspect="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3373466" y="5204927"/>
                <a:ext cx="409926" cy="39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8" name="Bild 42"/>
              <p:cNvPicPr>
                <a:picLocks noChangeAspect="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387992" y="4005064"/>
                <a:ext cx="458803"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19" name="Group 11"/>
              <p:cNvGrpSpPr>
                <a:grpSpLocks/>
              </p:cNvGrpSpPr>
              <p:nvPr/>
            </p:nvGrpSpPr>
            <p:grpSpPr bwMode="auto">
              <a:xfrm>
                <a:off x="4252833" y="4005064"/>
                <a:ext cx="383336" cy="369277"/>
                <a:chOff x="3828" y="2304"/>
                <a:chExt cx="2222" cy="1728"/>
              </a:xfrm>
            </p:grpSpPr>
            <p:pic>
              <p:nvPicPr>
                <p:cNvPr id="210" name="Picture 12" descr="Ac_1_30er"/>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3828" y="2304"/>
                  <a:ext cx="1692"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1" name="Text Box 13"/>
                <p:cNvSpPr txBox="1">
                  <a:spLocks noChangeArrowheads="1"/>
                </p:cNvSpPr>
                <p:nvPr/>
              </p:nvSpPr>
              <p:spPr bwMode="auto">
                <a:xfrm>
                  <a:off x="3865" y="2755"/>
                  <a:ext cx="2185"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modern</a:t>
                  </a:r>
                </a:p>
              </p:txBody>
            </p:sp>
          </p:grpSp>
          <p:pic>
            <p:nvPicPr>
              <p:cNvPr id="120" name="Picture 15" descr="Neuh_oberflaech"/>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4902808" y="4005064"/>
                <a:ext cx="26763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 name="Picture 19" descr="Bildnummer: fpx51441"/>
              <p:cNvPicPr>
                <a:picLocks noChangeAspect="1" noChangeArrowheads="1"/>
              </p:cNvPicPr>
              <p:nvPr/>
            </p:nvPicPr>
            <p:blipFill>
              <a:blip r:embed="rId10" cstate="print">
                <a:grayscl/>
                <a:extLst>
                  <a:ext uri="{28A0092B-C50C-407E-A947-70E740481C1C}">
                    <a14:useLocalDpi xmlns:a14="http://schemas.microsoft.com/office/drawing/2010/main" val="0"/>
                  </a:ext>
                </a:extLst>
              </a:blip>
              <a:srcRect/>
              <a:stretch>
                <a:fillRect/>
              </a:stretch>
            </p:blipFill>
            <p:spPr bwMode="auto">
              <a:xfrm>
                <a:off x="4558706" y="4005064"/>
                <a:ext cx="305869"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2" name="Gruppierung 26"/>
              <p:cNvGrpSpPr>
                <a:grpSpLocks/>
              </p:cNvGrpSpPr>
              <p:nvPr/>
            </p:nvGrpSpPr>
            <p:grpSpPr bwMode="auto">
              <a:xfrm>
                <a:off x="3725532" y="4411268"/>
                <a:ext cx="402249" cy="369277"/>
                <a:chOff x="1561074" y="914401"/>
                <a:chExt cx="572526" cy="762000"/>
              </a:xfrm>
            </p:grpSpPr>
            <p:pic>
              <p:nvPicPr>
                <p:cNvPr id="208" name="Picture 6" descr="Bildnummer: fpx51435"/>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1561074" y="914401"/>
                  <a:ext cx="572526"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9" name="Text Box 13"/>
                <p:cNvSpPr txBox="1">
                  <a:spLocks noChangeArrowheads="1"/>
                </p:cNvSpPr>
                <p:nvPr/>
              </p:nvSpPr>
              <p:spPr bwMode="auto">
                <a:xfrm>
                  <a:off x="1581726" y="1316823"/>
                  <a:ext cx="389822" cy="264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light</a:t>
                  </a:r>
                </a:p>
              </p:txBody>
            </p:sp>
          </p:grpSp>
          <p:grpSp>
            <p:nvGrpSpPr>
              <p:cNvPr id="123" name="Gruppierung 25"/>
              <p:cNvGrpSpPr>
                <a:grpSpLocks/>
              </p:cNvGrpSpPr>
              <p:nvPr/>
            </p:nvGrpSpPr>
            <p:grpSpPr bwMode="auto">
              <a:xfrm>
                <a:off x="5499212" y="4005064"/>
                <a:ext cx="285718" cy="369277"/>
                <a:chOff x="1036238" y="914400"/>
                <a:chExt cx="569436" cy="762000"/>
              </a:xfrm>
            </p:grpSpPr>
            <p:pic>
              <p:nvPicPr>
                <p:cNvPr id="206" name="Picture 3" descr="Bildnummer: la9938-001"/>
                <p:cNvPicPr>
                  <a:picLocks noChangeAspect="1" noChangeArrowheads="1"/>
                </p:cNvPicPr>
                <p:nvPr/>
              </p:nvPicPr>
              <p:blipFill>
                <a:blip r:embed="rId12" cstate="print">
                  <a:grayscl/>
                  <a:extLst>
                    <a:ext uri="{28A0092B-C50C-407E-A947-70E740481C1C}">
                      <a14:useLocalDpi xmlns:a14="http://schemas.microsoft.com/office/drawing/2010/main" val="0"/>
                    </a:ext>
                  </a:extLst>
                </a:blip>
                <a:srcRect/>
                <a:stretch>
                  <a:fillRect/>
                </a:stretch>
              </p:blipFill>
              <p:spPr bwMode="auto">
                <a:xfrm>
                  <a:off x="1036238" y="914400"/>
                  <a:ext cx="52586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7" name="Text Box 13"/>
                <p:cNvSpPr txBox="1">
                  <a:spLocks noChangeArrowheads="1"/>
                </p:cNvSpPr>
                <p:nvPr/>
              </p:nvSpPr>
              <p:spPr bwMode="auto">
                <a:xfrm>
                  <a:off x="1044604" y="1045432"/>
                  <a:ext cx="561070" cy="264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pure</a:t>
                  </a:r>
                </a:p>
              </p:txBody>
            </p:sp>
          </p:grpSp>
          <p:grpSp>
            <p:nvGrpSpPr>
              <p:cNvPr id="124" name="Gruppierung 24"/>
              <p:cNvGrpSpPr>
                <a:grpSpLocks/>
              </p:cNvGrpSpPr>
              <p:nvPr/>
            </p:nvGrpSpPr>
            <p:grpSpPr bwMode="auto">
              <a:xfrm>
                <a:off x="3330051" y="4005064"/>
                <a:ext cx="362973" cy="369277"/>
                <a:chOff x="149531" y="914400"/>
                <a:chExt cx="661063" cy="701347"/>
              </a:xfrm>
            </p:grpSpPr>
            <p:pic>
              <p:nvPicPr>
                <p:cNvPr id="204" name="Picture 9" descr="Bildnummer: bc7860-001"/>
                <p:cNvPicPr>
                  <a:picLocks noChangeAspect="1" noChangeArrowheads="1"/>
                </p:cNvPicPr>
                <p:nvPr/>
              </p:nvPicPr>
              <p:blipFill>
                <a:blip r:embed="rId13" cstate="print">
                  <a:grayscl/>
                  <a:extLst>
                    <a:ext uri="{28A0092B-C50C-407E-A947-70E740481C1C}">
                      <a14:useLocalDpi xmlns:a14="http://schemas.microsoft.com/office/drawing/2010/main" val="0"/>
                    </a:ext>
                  </a:extLst>
                </a:blip>
                <a:srcRect/>
                <a:stretch>
                  <a:fillRect/>
                </a:stretch>
              </p:blipFill>
              <p:spPr bwMode="auto">
                <a:xfrm>
                  <a:off x="228600" y="914400"/>
                  <a:ext cx="510640" cy="70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 name="Text Box 13"/>
                <p:cNvSpPr txBox="1">
                  <a:spLocks noChangeArrowheads="1"/>
                </p:cNvSpPr>
                <p:nvPr/>
              </p:nvSpPr>
              <p:spPr bwMode="auto">
                <a:xfrm>
                  <a:off x="149531" y="1229570"/>
                  <a:ext cx="661063" cy="243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healthy</a:t>
                  </a:r>
                </a:p>
              </p:txBody>
            </p:sp>
          </p:grpSp>
          <p:sp>
            <p:nvSpPr>
              <p:cNvPr id="125" name="Rechteck 27"/>
              <p:cNvSpPr>
                <a:spLocks noChangeArrowheads="1"/>
              </p:cNvSpPr>
              <p:nvPr/>
            </p:nvSpPr>
            <p:spPr bwMode="auto">
              <a:xfrm>
                <a:off x="4574232" y="4119852"/>
                <a:ext cx="289156"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tasty</a:t>
                </a:r>
              </a:p>
            </p:txBody>
          </p:sp>
          <p:sp>
            <p:nvSpPr>
              <p:cNvPr id="126" name="Rechteck 28"/>
              <p:cNvSpPr>
                <a:spLocks noChangeArrowheads="1"/>
              </p:cNvSpPr>
              <p:nvPr/>
            </p:nvSpPr>
            <p:spPr bwMode="auto">
              <a:xfrm>
                <a:off x="4805042" y="4103378"/>
                <a:ext cx="462786"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minima-listic</a:t>
                </a:r>
              </a:p>
            </p:txBody>
          </p:sp>
          <p:pic>
            <p:nvPicPr>
              <p:cNvPr id="127" name="Bild 29"/>
              <p:cNvPicPr>
                <a:picLocks noChangeAspect="1"/>
              </p:cNvPicPr>
              <p:nvPr/>
            </p:nvPicPr>
            <p:blipFill>
              <a:blip r:embed="rId14" cstate="print">
                <a:grayscl/>
                <a:extLst>
                  <a:ext uri="{28A0092B-C50C-407E-A947-70E740481C1C}">
                    <a14:useLocalDpi xmlns:a14="http://schemas.microsoft.com/office/drawing/2010/main" val="0"/>
                  </a:ext>
                </a:extLst>
              </a:blip>
              <a:srcRect/>
              <a:stretch>
                <a:fillRect/>
              </a:stretch>
            </p:blipFill>
            <p:spPr bwMode="auto">
              <a:xfrm>
                <a:off x="5208677" y="4005064"/>
                <a:ext cx="267635" cy="363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 name="Rechteck 30"/>
              <p:cNvSpPr>
                <a:spLocks noChangeArrowheads="1"/>
              </p:cNvSpPr>
              <p:nvPr/>
            </p:nvSpPr>
            <p:spPr bwMode="auto">
              <a:xfrm>
                <a:off x="5214953" y="4193513"/>
                <a:ext cx="27261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sexy</a:t>
                </a:r>
              </a:p>
            </p:txBody>
          </p:sp>
          <p:pic>
            <p:nvPicPr>
              <p:cNvPr id="129" name="Bild 31"/>
              <p:cNvPicPr>
                <a:picLocks noChangeAspect="1"/>
              </p:cNvPicPr>
              <p:nvPr/>
            </p:nvPicPr>
            <p:blipFill>
              <a:blip r:embed="rId15" cstate="print">
                <a:grayscl/>
                <a:extLst>
                  <a:ext uri="{28A0092B-C50C-407E-A947-70E740481C1C}">
                    <a14:useLocalDpi xmlns:a14="http://schemas.microsoft.com/office/drawing/2010/main" val="0"/>
                  </a:ext>
                </a:extLst>
              </a:blip>
              <a:srcRect/>
              <a:stretch>
                <a:fillRect/>
              </a:stretch>
            </p:blipFill>
            <p:spPr bwMode="auto">
              <a:xfrm>
                <a:off x="3959713" y="4005064"/>
                <a:ext cx="26763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 name="Rechteck 32"/>
              <p:cNvSpPr>
                <a:spLocks noChangeArrowheads="1"/>
              </p:cNvSpPr>
              <p:nvPr/>
            </p:nvSpPr>
            <p:spPr bwMode="auto">
              <a:xfrm>
                <a:off x="3894954" y="4193707"/>
                <a:ext cx="416427"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erotically</a:t>
                </a:r>
              </a:p>
            </p:txBody>
          </p:sp>
          <p:pic>
            <p:nvPicPr>
              <p:cNvPr id="131" name="Picture 3" descr="ww199903022"/>
              <p:cNvPicPr>
                <a:picLocks noChangeAspect="1" noChangeArrowheads="1"/>
              </p:cNvPicPr>
              <p:nvPr/>
            </p:nvPicPr>
            <p:blipFill>
              <a:blip r:embed="rId16" cstate="print">
                <a:grayscl/>
                <a:extLst>
                  <a:ext uri="{28A0092B-C50C-407E-A947-70E740481C1C}">
                    <a14:useLocalDpi xmlns:a14="http://schemas.microsoft.com/office/drawing/2010/main" val="0"/>
                  </a:ext>
                </a:extLst>
              </a:blip>
              <a:srcRect/>
              <a:stretch>
                <a:fillRect/>
              </a:stretch>
            </p:blipFill>
            <p:spPr bwMode="auto">
              <a:xfrm>
                <a:off x="6126283" y="4005064"/>
                <a:ext cx="420569"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 name="Rechteck 37"/>
              <p:cNvSpPr>
                <a:spLocks noChangeArrowheads="1"/>
              </p:cNvSpPr>
              <p:nvPr/>
            </p:nvSpPr>
            <p:spPr bwMode="auto">
              <a:xfrm>
                <a:off x="6077629" y="4005064"/>
                <a:ext cx="434244"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modern </a:t>
                </a:r>
              </a:p>
              <a:p>
                <a:pPr algn="ctr"/>
                <a:r>
                  <a:rPr lang="en-US" sz="700">
                    <a:solidFill>
                      <a:srgbClr val="000000"/>
                    </a:solidFill>
                    <a:cs typeface="Times New Roman" panose="02020603050405020304" pitchFamily="18" charset="0"/>
                  </a:rPr>
                  <a:t>gemütlich</a:t>
                </a:r>
              </a:p>
            </p:txBody>
          </p:sp>
          <p:pic>
            <p:nvPicPr>
              <p:cNvPr id="133" name="Picture 5" descr="Bauernhof"/>
              <p:cNvPicPr>
                <a:picLocks noChangeAspect="1"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6585086" y="4005064"/>
                <a:ext cx="382336"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Rechteck 39"/>
              <p:cNvSpPr>
                <a:spLocks noChangeArrowheads="1"/>
              </p:cNvSpPr>
              <p:nvPr/>
            </p:nvSpPr>
            <p:spPr bwMode="auto">
              <a:xfrm>
                <a:off x="6553736" y="4005064"/>
                <a:ext cx="37697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peasant</a:t>
                </a:r>
              </a:p>
            </p:txBody>
          </p:sp>
          <p:pic>
            <p:nvPicPr>
              <p:cNvPr id="135" name="Bild 40"/>
              <p:cNvPicPr>
                <a:picLocks noChangeAspect="1"/>
              </p:cNvPicPr>
              <p:nvPr/>
            </p:nvPicPr>
            <p:blipFill>
              <a:blip r:embed="rId18" cstate="print">
                <a:grayscl/>
                <a:extLst>
                  <a:ext uri="{28A0092B-C50C-407E-A947-70E740481C1C}">
                    <a14:useLocalDpi xmlns:a14="http://schemas.microsoft.com/office/drawing/2010/main" val="0"/>
                  </a:ext>
                </a:extLst>
              </a:blip>
              <a:srcRect/>
              <a:stretch>
                <a:fillRect/>
              </a:stretch>
            </p:blipFill>
            <p:spPr bwMode="auto">
              <a:xfrm>
                <a:off x="7005656" y="4005064"/>
                <a:ext cx="348882"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 name="Rechteck 41"/>
              <p:cNvSpPr>
                <a:spLocks noChangeArrowheads="1"/>
              </p:cNvSpPr>
              <p:nvPr/>
            </p:nvSpPr>
            <p:spPr bwMode="auto">
              <a:xfrm>
                <a:off x="6989659" y="4206409"/>
                <a:ext cx="317156"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sunny</a:t>
                </a:r>
              </a:p>
            </p:txBody>
          </p:sp>
          <p:pic>
            <p:nvPicPr>
              <p:cNvPr id="137" name="Bild 62"/>
              <p:cNvPicPr>
                <a:picLocks noChangeAspect="1"/>
              </p:cNvPicPr>
              <p:nvPr/>
            </p:nvPicPr>
            <p:blipFill>
              <a:blip r:embed="rId19" cstate="print">
                <a:grayscl/>
                <a:extLst>
                  <a:ext uri="{28A0092B-C50C-407E-A947-70E740481C1C}">
                    <a14:useLocalDpi xmlns:a14="http://schemas.microsoft.com/office/drawing/2010/main" val="0"/>
                  </a:ext>
                </a:extLst>
              </a:blip>
              <a:srcRect/>
              <a:stretch>
                <a:fillRect/>
              </a:stretch>
            </p:blipFill>
            <p:spPr bwMode="auto">
              <a:xfrm>
                <a:off x="3373465" y="4411268"/>
                <a:ext cx="344102"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8" name="Bild 76"/>
              <p:cNvPicPr>
                <a:picLocks noChangeAspect="1"/>
              </p:cNvPicPr>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5799705" y="4005064"/>
                <a:ext cx="305869"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 name="Rechteck 90"/>
              <p:cNvSpPr>
                <a:spLocks noChangeArrowheads="1"/>
              </p:cNvSpPr>
              <p:nvPr/>
            </p:nvSpPr>
            <p:spPr bwMode="auto">
              <a:xfrm>
                <a:off x="5818439" y="4206409"/>
                <a:ext cx="320974"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sweet</a:t>
                </a:r>
              </a:p>
            </p:txBody>
          </p:sp>
          <p:sp>
            <p:nvSpPr>
              <p:cNvPr id="140" name="Rechteck 91"/>
              <p:cNvSpPr>
                <a:spLocks noChangeArrowheads="1"/>
              </p:cNvSpPr>
              <p:nvPr/>
            </p:nvSpPr>
            <p:spPr bwMode="auto">
              <a:xfrm>
                <a:off x="3360541" y="4616680"/>
                <a:ext cx="385881"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freshly</a:t>
                </a:r>
              </a:p>
              <a:p>
                <a:pPr algn="ctr"/>
                <a:r>
                  <a:rPr lang="en-US" sz="700">
                    <a:solidFill>
                      <a:srgbClr val="000000"/>
                    </a:solidFill>
                    <a:cs typeface="Times New Roman" panose="02020603050405020304" pitchFamily="18" charset="0"/>
                  </a:rPr>
                  <a:t> roasted</a:t>
                </a:r>
              </a:p>
            </p:txBody>
          </p:sp>
          <p:pic>
            <p:nvPicPr>
              <p:cNvPr id="141" name="Bild 110"/>
              <p:cNvPicPr>
                <a:picLocks noChangeAspect="1"/>
              </p:cNvPicPr>
              <p:nvPr/>
            </p:nvPicPr>
            <p:blipFill>
              <a:blip r:embed="rId21" cstate="print">
                <a:grayscl/>
                <a:extLst>
                  <a:ext uri="{28A0092B-C50C-407E-A947-70E740481C1C}">
                    <a14:useLocalDpi xmlns:a14="http://schemas.microsoft.com/office/drawing/2010/main" val="0"/>
                  </a:ext>
                </a:extLst>
              </a:blip>
              <a:srcRect/>
              <a:stretch>
                <a:fillRect/>
              </a:stretch>
            </p:blipFill>
            <p:spPr bwMode="auto">
              <a:xfrm>
                <a:off x="4146102" y="4411268"/>
                <a:ext cx="382336" cy="37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2" name="Rechteck 111"/>
              <p:cNvSpPr>
                <a:spLocks noChangeArrowheads="1"/>
              </p:cNvSpPr>
              <p:nvPr/>
            </p:nvSpPr>
            <p:spPr bwMode="auto">
              <a:xfrm>
                <a:off x="4174791" y="4606067"/>
                <a:ext cx="320974"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cheap</a:t>
                </a:r>
              </a:p>
            </p:txBody>
          </p:sp>
          <p:pic>
            <p:nvPicPr>
              <p:cNvPr id="143" name="Bild 112"/>
              <p:cNvPicPr>
                <a:picLocks noChangeAspect="1"/>
              </p:cNvPicPr>
              <p:nvPr/>
            </p:nvPicPr>
            <p:blipFill>
              <a:blip r:embed="rId22" cstate="print">
                <a:grayscl/>
                <a:extLst>
                  <a:ext uri="{28A0092B-C50C-407E-A947-70E740481C1C}">
                    <a14:useLocalDpi xmlns:a14="http://schemas.microsoft.com/office/drawing/2010/main" val="0"/>
                  </a:ext>
                </a:extLst>
              </a:blip>
              <a:srcRect/>
              <a:stretch>
                <a:fillRect/>
              </a:stretch>
            </p:blipFill>
            <p:spPr bwMode="auto">
              <a:xfrm>
                <a:off x="4537996" y="4411268"/>
                <a:ext cx="420569" cy="370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 name="Rechteck 113"/>
              <p:cNvSpPr>
                <a:spLocks noChangeArrowheads="1"/>
              </p:cNvSpPr>
              <p:nvPr/>
            </p:nvSpPr>
            <p:spPr bwMode="auto">
              <a:xfrm>
                <a:off x="4605609" y="4599913"/>
                <a:ext cx="39606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very fast</a:t>
                </a:r>
              </a:p>
            </p:txBody>
          </p:sp>
          <p:pic>
            <p:nvPicPr>
              <p:cNvPr id="145" name="Bild 114"/>
              <p:cNvPicPr>
                <a:picLocks noChangeAspect="1"/>
              </p:cNvPicPr>
              <p:nvPr/>
            </p:nvPicPr>
            <p:blipFill>
              <a:blip r:embed="rId23" cstate="print">
                <a:grayscl/>
                <a:extLst>
                  <a:ext uri="{28A0092B-C50C-407E-A947-70E740481C1C}">
                    <a14:useLocalDpi xmlns:a14="http://schemas.microsoft.com/office/drawing/2010/main" val="0"/>
                  </a:ext>
                </a:extLst>
              </a:blip>
              <a:srcRect/>
              <a:stretch>
                <a:fillRect/>
              </a:stretch>
            </p:blipFill>
            <p:spPr bwMode="auto">
              <a:xfrm>
                <a:off x="3666589" y="4005064"/>
                <a:ext cx="26763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 name="Rechteck 116"/>
              <p:cNvSpPr>
                <a:spLocks noChangeArrowheads="1"/>
              </p:cNvSpPr>
              <p:nvPr/>
            </p:nvSpPr>
            <p:spPr bwMode="auto">
              <a:xfrm>
                <a:off x="3635161" y="4222214"/>
                <a:ext cx="36806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friendly</a:t>
                </a:r>
              </a:p>
            </p:txBody>
          </p:sp>
          <p:sp>
            <p:nvSpPr>
              <p:cNvPr id="147" name="Rechteck 117"/>
              <p:cNvSpPr>
                <a:spLocks noChangeArrowheads="1"/>
              </p:cNvSpPr>
              <p:nvPr/>
            </p:nvSpPr>
            <p:spPr bwMode="auto">
              <a:xfrm>
                <a:off x="7423397" y="4005064"/>
                <a:ext cx="355336"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spoiled</a:t>
                </a:r>
              </a:p>
            </p:txBody>
          </p:sp>
          <p:pic>
            <p:nvPicPr>
              <p:cNvPr id="148" name="Bild 97"/>
              <p:cNvPicPr>
                <a:picLocks noChangeAspect="1"/>
              </p:cNvPicPr>
              <p:nvPr/>
            </p:nvPicPr>
            <p:blipFill>
              <a:blip r:embed="rId24" cstate="print">
                <a:grayscl/>
                <a:extLst>
                  <a:ext uri="{28A0092B-C50C-407E-A947-70E740481C1C}">
                    <a14:useLocalDpi xmlns:a14="http://schemas.microsoft.com/office/drawing/2010/main" val="0"/>
                  </a:ext>
                </a:extLst>
              </a:blip>
              <a:srcRect/>
              <a:stretch>
                <a:fillRect/>
              </a:stretch>
            </p:blipFill>
            <p:spPr bwMode="auto">
              <a:xfrm>
                <a:off x="4979276" y="4411268"/>
                <a:ext cx="48827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9" name="Rechteck 89"/>
              <p:cNvSpPr>
                <a:spLocks noChangeArrowheads="1"/>
              </p:cNvSpPr>
              <p:nvPr/>
            </p:nvSpPr>
            <p:spPr bwMode="auto">
              <a:xfrm>
                <a:off x="5005816" y="4595906"/>
                <a:ext cx="436790"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unhealthy</a:t>
                </a:r>
              </a:p>
            </p:txBody>
          </p:sp>
          <p:pic>
            <p:nvPicPr>
              <p:cNvPr id="150" name="Bild 101"/>
              <p:cNvPicPr>
                <a:picLocks noChangeAspect="1"/>
              </p:cNvPicPr>
              <p:nvPr/>
            </p:nvPicPr>
            <p:blipFill>
              <a:blip r:embed="rId25" cstate="print">
                <a:grayscl/>
                <a:extLst>
                  <a:ext uri="{28A0092B-C50C-407E-A947-70E740481C1C}">
                    <a14:useLocalDpi xmlns:a14="http://schemas.microsoft.com/office/drawing/2010/main" val="0"/>
                  </a:ext>
                </a:extLst>
              </a:blip>
              <a:srcRect/>
              <a:stretch>
                <a:fillRect/>
              </a:stretch>
            </p:blipFill>
            <p:spPr bwMode="auto">
              <a:xfrm>
                <a:off x="5973349" y="4411268"/>
                <a:ext cx="470751"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Rechteck 117"/>
              <p:cNvSpPr>
                <a:spLocks noChangeArrowheads="1"/>
              </p:cNvSpPr>
              <p:nvPr/>
            </p:nvSpPr>
            <p:spPr bwMode="auto">
              <a:xfrm>
                <a:off x="6012140" y="4448196"/>
                <a:ext cx="29679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hefty</a:t>
                </a:r>
              </a:p>
            </p:txBody>
          </p:sp>
          <p:pic>
            <p:nvPicPr>
              <p:cNvPr id="152" name="Bild 104"/>
              <p:cNvPicPr>
                <a:picLocks noChangeAspect="1"/>
              </p:cNvPicPr>
              <p:nvPr/>
            </p:nvPicPr>
            <p:blipFill>
              <a:blip r:embed="rId26" cstate="print">
                <a:grayscl/>
                <a:extLst>
                  <a:ext uri="{28A0092B-C50C-407E-A947-70E740481C1C}">
                    <a14:useLocalDpi xmlns:a14="http://schemas.microsoft.com/office/drawing/2010/main" val="0"/>
                  </a:ext>
                </a:extLst>
              </a:blip>
              <a:srcRect/>
              <a:stretch>
                <a:fillRect/>
              </a:stretch>
            </p:blipFill>
            <p:spPr bwMode="auto">
              <a:xfrm>
                <a:off x="5478702" y="4411268"/>
                <a:ext cx="486681" cy="370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 name="Rechteck 117"/>
              <p:cNvSpPr>
                <a:spLocks noChangeArrowheads="1"/>
              </p:cNvSpPr>
              <p:nvPr/>
            </p:nvSpPr>
            <p:spPr bwMode="auto">
              <a:xfrm>
                <a:off x="5552692" y="4448196"/>
                <a:ext cx="285339"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rural</a:t>
                </a:r>
              </a:p>
            </p:txBody>
          </p:sp>
          <p:pic>
            <p:nvPicPr>
              <p:cNvPr id="154" name="Picture 33" descr="designveggies"/>
              <p:cNvPicPr>
                <a:picLocks noChangeAspect="1" noChangeArrowheads="1"/>
              </p:cNvPicPr>
              <p:nvPr/>
            </p:nvPicPr>
            <p:blipFill>
              <a:blip r:embed="rId27" cstate="print">
                <a:grayscl/>
                <a:extLst>
                  <a:ext uri="{28A0092B-C50C-407E-A947-70E740481C1C}">
                    <a14:useLocalDpi xmlns:a14="http://schemas.microsoft.com/office/drawing/2010/main" val="0"/>
                  </a:ext>
                </a:extLst>
              </a:blip>
              <a:srcRect/>
              <a:stretch>
                <a:fillRect/>
              </a:stretch>
            </p:blipFill>
            <p:spPr bwMode="auto">
              <a:xfrm>
                <a:off x="6470386" y="4411268"/>
                <a:ext cx="471548"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 name="Rechteck 37"/>
              <p:cNvSpPr>
                <a:spLocks noChangeArrowheads="1"/>
              </p:cNvSpPr>
              <p:nvPr/>
            </p:nvSpPr>
            <p:spPr bwMode="auto">
              <a:xfrm>
                <a:off x="6480379" y="4374341"/>
                <a:ext cx="463515"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aesthetical</a:t>
                </a:r>
              </a:p>
              <a:p>
                <a:pPr algn="ctr"/>
                <a:r>
                  <a:rPr lang="en-US" sz="700">
                    <a:solidFill>
                      <a:srgbClr val="000000"/>
                    </a:solidFill>
                    <a:cs typeface="Times New Roman" panose="02020603050405020304" pitchFamily="18" charset="0"/>
                  </a:rPr>
                  <a:t>fresh</a:t>
                </a:r>
              </a:p>
            </p:txBody>
          </p:sp>
          <p:pic>
            <p:nvPicPr>
              <p:cNvPr id="156" name="Picture 31" descr="beach_hut"/>
              <p:cNvPicPr>
                <a:picLocks noChangeAspect="1" noChangeArrowheads="1"/>
              </p:cNvPicPr>
              <p:nvPr/>
            </p:nvPicPr>
            <p:blipFill>
              <a:blip r:embed="rId28" cstate="print">
                <a:grayscl/>
                <a:extLst>
                  <a:ext uri="{28A0092B-C50C-407E-A947-70E740481C1C}">
                    <a14:useLocalDpi xmlns:a14="http://schemas.microsoft.com/office/drawing/2010/main" val="0"/>
                  </a:ext>
                </a:extLst>
              </a:blip>
              <a:srcRect/>
              <a:stretch>
                <a:fillRect/>
              </a:stretch>
            </p:blipFill>
            <p:spPr bwMode="auto">
              <a:xfrm>
                <a:off x="6929189" y="4374341"/>
                <a:ext cx="458803"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7" name="Rechteck 39"/>
              <p:cNvSpPr>
                <a:spLocks noChangeArrowheads="1"/>
              </p:cNvSpPr>
              <p:nvPr/>
            </p:nvSpPr>
            <p:spPr bwMode="auto">
              <a:xfrm>
                <a:off x="6958679" y="4411268"/>
                <a:ext cx="43806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zeitgeistig</a:t>
                </a:r>
              </a:p>
            </p:txBody>
          </p:sp>
          <p:pic>
            <p:nvPicPr>
              <p:cNvPr id="158" name="Picture 3" descr="stammtisch"/>
              <p:cNvPicPr>
                <a:picLocks noChangeAspect="1" noChangeArrowheads="1"/>
              </p:cNvPicPr>
              <p:nvPr/>
            </p:nvPicPr>
            <p:blipFill>
              <a:blip r:embed="rId29" cstate="print">
                <a:grayscl/>
                <a:extLst>
                  <a:ext uri="{28A0092B-C50C-407E-A947-70E740481C1C}">
                    <a14:useLocalDpi xmlns:a14="http://schemas.microsoft.com/office/drawing/2010/main" val="0"/>
                  </a:ext>
                </a:extLst>
              </a:blip>
              <a:srcRect/>
              <a:stretch>
                <a:fillRect/>
              </a:stretch>
            </p:blipFill>
            <p:spPr bwMode="auto">
              <a:xfrm>
                <a:off x="7403922" y="4412038"/>
                <a:ext cx="442872" cy="347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Rechteck 117"/>
              <p:cNvSpPr>
                <a:spLocks noChangeArrowheads="1"/>
              </p:cNvSpPr>
              <p:nvPr/>
            </p:nvSpPr>
            <p:spPr bwMode="auto">
              <a:xfrm>
                <a:off x="7409922" y="4588385"/>
                <a:ext cx="450789"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traditional</a:t>
                </a:r>
              </a:p>
            </p:txBody>
          </p:sp>
          <p:sp>
            <p:nvSpPr>
              <p:cNvPr id="160" name="Rechteck 45"/>
              <p:cNvSpPr>
                <a:spLocks noChangeArrowheads="1"/>
              </p:cNvSpPr>
              <p:nvPr/>
            </p:nvSpPr>
            <p:spPr bwMode="auto">
              <a:xfrm>
                <a:off x="3380271" y="5260778"/>
                <a:ext cx="463516"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berries</a:t>
                </a:r>
              </a:p>
              <a:p>
                <a:pPr algn="ctr"/>
                <a:r>
                  <a:rPr lang="en-US" sz="700">
                    <a:solidFill>
                      <a:srgbClr val="000000"/>
                    </a:solidFill>
                    <a:cs typeface="Times New Roman" panose="02020603050405020304" pitchFamily="18" charset="0"/>
                  </a:rPr>
                  <a:t>valley</a:t>
                </a:r>
              </a:p>
            </p:txBody>
          </p:sp>
          <p:pic>
            <p:nvPicPr>
              <p:cNvPr id="161" name="Bild 46"/>
              <p:cNvPicPr>
                <a:picLocks noChangeAspect="1"/>
              </p:cNvPicPr>
              <p:nvPr/>
            </p:nvPicPr>
            <p:blipFill>
              <a:blip r:embed="rId30" cstate="print">
                <a:grayscl/>
                <a:extLst>
                  <a:ext uri="{28A0092B-C50C-407E-A947-70E740481C1C}">
                    <a14:useLocalDpi xmlns:a14="http://schemas.microsoft.com/office/drawing/2010/main" val="0"/>
                  </a:ext>
                </a:extLst>
              </a:blip>
              <a:srcRect/>
              <a:stretch>
                <a:fillRect/>
              </a:stretch>
            </p:blipFill>
            <p:spPr bwMode="auto">
              <a:xfrm>
                <a:off x="3794034" y="5205388"/>
                <a:ext cx="343306"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 name="Rechteck 49"/>
              <p:cNvSpPr>
                <a:spLocks noChangeArrowheads="1"/>
              </p:cNvSpPr>
              <p:nvPr/>
            </p:nvSpPr>
            <p:spPr bwMode="auto">
              <a:xfrm>
                <a:off x="3754911" y="5463293"/>
                <a:ext cx="39606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hero</a:t>
                </a:r>
              </a:p>
            </p:txBody>
          </p:sp>
          <p:pic>
            <p:nvPicPr>
              <p:cNvPr id="163" name="Bild 51"/>
              <p:cNvPicPr>
                <a:picLocks noChangeAspect="1"/>
              </p:cNvPicPr>
              <p:nvPr/>
            </p:nvPicPr>
            <p:blipFill>
              <a:blip r:embed="rId31" cstate="print">
                <a:grayscl/>
                <a:extLst>
                  <a:ext uri="{28A0092B-C50C-407E-A947-70E740481C1C}">
                    <a14:useLocalDpi xmlns:a14="http://schemas.microsoft.com/office/drawing/2010/main" val="0"/>
                  </a:ext>
                </a:extLst>
              </a:blip>
              <a:srcRect/>
              <a:stretch>
                <a:fillRect/>
              </a:stretch>
            </p:blipFill>
            <p:spPr bwMode="auto">
              <a:xfrm>
                <a:off x="4152474" y="5205388"/>
                <a:ext cx="270821"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 name="Rechteck 53"/>
              <p:cNvSpPr>
                <a:spLocks noChangeArrowheads="1"/>
              </p:cNvSpPr>
              <p:nvPr/>
            </p:nvSpPr>
            <p:spPr bwMode="auto">
              <a:xfrm>
                <a:off x="4397465" y="5291916"/>
                <a:ext cx="502970"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natural</a:t>
                </a:r>
              </a:p>
              <a:p>
                <a:pPr algn="ctr"/>
                <a:r>
                  <a:rPr lang="en-US" sz="700">
                    <a:solidFill>
                      <a:srgbClr val="000000"/>
                    </a:solidFill>
                    <a:cs typeface="Times New Roman" panose="02020603050405020304" pitchFamily="18" charset="0"/>
                  </a:rPr>
                  <a:t>architecture</a:t>
                </a:r>
              </a:p>
            </p:txBody>
          </p:sp>
          <p:pic>
            <p:nvPicPr>
              <p:cNvPr id="165" name="Bild 55"/>
              <p:cNvPicPr>
                <a:picLocks noChangeAspect="1"/>
              </p:cNvPicPr>
              <p:nvPr/>
            </p:nvPicPr>
            <p:blipFill>
              <a:blip r:embed="rId32" cstate="print">
                <a:grayscl/>
                <a:extLst>
                  <a:ext uri="{28A0092B-C50C-407E-A947-70E740481C1C}">
                    <a14:useLocalDpi xmlns:a14="http://schemas.microsoft.com/office/drawing/2010/main" val="0"/>
                  </a:ext>
                </a:extLst>
              </a:blip>
              <a:srcRect/>
              <a:stretch>
                <a:fillRect/>
              </a:stretch>
            </p:blipFill>
            <p:spPr bwMode="auto">
              <a:xfrm>
                <a:off x="4889268" y="5205388"/>
                <a:ext cx="336933"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 name="Rechteck 56"/>
              <p:cNvSpPr>
                <a:spLocks noChangeArrowheads="1"/>
              </p:cNvSpPr>
              <p:nvPr/>
            </p:nvSpPr>
            <p:spPr bwMode="auto">
              <a:xfrm>
                <a:off x="4846764" y="5426956"/>
                <a:ext cx="460971"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outlaw</a:t>
                </a:r>
              </a:p>
            </p:txBody>
          </p:sp>
          <p:pic>
            <p:nvPicPr>
              <p:cNvPr id="167" name="Bild 57"/>
              <p:cNvPicPr>
                <a:picLocks noChangeAspect="1"/>
              </p:cNvPicPr>
              <p:nvPr/>
            </p:nvPicPr>
            <p:blipFill>
              <a:blip r:embed="rId33" cstate="print">
                <a:grayscl/>
                <a:extLst>
                  <a:ext uri="{28A0092B-C50C-407E-A947-70E740481C1C}">
                    <a14:useLocalDpi xmlns:a14="http://schemas.microsoft.com/office/drawing/2010/main" val="0"/>
                  </a:ext>
                </a:extLst>
              </a:blip>
              <a:srcRect/>
              <a:stretch>
                <a:fillRect/>
              </a:stretch>
            </p:blipFill>
            <p:spPr bwMode="auto">
              <a:xfrm>
                <a:off x="5250894" y="5205388"/>
                <a:ext cx="351271"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8" name="Rechteck 58"/>
              <p:cNvSpPr>
                <a:spLocks noChangeArrowheads="1"/>
              </p:cNvSpPr>
              <p:nvPr/>
            </p:nvSpPr>
            <p:spPr bwMode="auto">
              <a:xfrm>
                <a:off x="5223806" y="5370962"/>
                <a:ext cx="406245"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a:t>
                </a:r>
              </a:p>
              <a:p>
                <a:pPr algn="ctr"/>
                <a:r>
                  <a:rPr lang="en-US" sz="700">
                    <a:solidFill>
                      <a:srgbClr val="000000"/>
                    </a:solidFill>
                    <a:cs typeface="Times New Roman" panose="02020603050405020304" pitchFamily="18" charset="0"/>
                  </a:rPr>
                  <a:t>magician</a:t>
                </a:r>
              </a:p>
            </p:txBody>
          </p:sp>
          <p:pic>
            <p:nvPicPr>
              <p:cNvPr id="169" name="Bild 59"/>
              <p:cNvPicPr>
                <a:picLocks noChangeAspect="1"/>
              </p:cNvPicPr>
              <p:nvPr/>
            </p:nvPicPr>
            <p:blipFill>
              <a:blip r:embed="rId34" cstate="print">
                <a:grayscl/>
                <a:extLst>
                  <a:ext uri="{28A0092B-C50C-407E-A947-70E740481C1C}">
                    <a14:useLocalDpi xmlns:a14="http://schemas.microsoft.com/office/drawing/2010/main" val="0"/>
                  </a:ext>
                </a:extLst>
              </a:blip>
              <a:srcRect/>
              <a:stretch>
                <a:fillRect/>
              </a:stretch>
            </p:blipFill>
            <p:spPr bwMode="auto">
              <a:xfrm>
                <a:off x="5629247" y="5205388"/>
                <a:ext cx="382336"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0" name="Rechteck 60"/>
              <p:cNvSpPr>
                <a:spLocks noChangeArrowheads="1"/>
              </p:cNvSpPr>
              <p:nvPr/>
            </p:nvSpPr>
            <p:spPr bwMode="auto">
              <a:xfrm>
                <a:off x="5570818" y="5476583"/>
                <a:ext cx="467334"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regular</a:t>
                </a:r>
              </a:p>
            </p:txBody>
          </p:sp>
          <p:pic>
            <p:nvPicPr>
              <p:cNvPr id="171" name="Bild 61"/>
              <p:cNvPicPr>
                <a:picLocks noChangeAspect="1"/>
              </p:cNvPicPr>
              <p:nvPr/>
            </p:nvPicPr>
            <p:blipFill>
              <a:blip r:embed="rId35" cstate="print">
                <a:grayscl/>
                <a:extLst>
                  <a:ext uri="{28A0092B-C50C-407E-A947-70E740481C1C}">
                    <a14:useLocalDpi xmlns:a14="http://schemas.microsoft.com/office/drawing/2010/main" val="0"/>
                  </a:ext>
                </a:extLst>
              </a:blip>
              <a:srcRect/>
              <a:stretch>
                <a:fillRect/>
              </a:stretch>
            </p:blipFill>
            <p:spPr bwMode="auto">
              <a:xfrm>
                <a:off x="6027809" y="5205388"/>
                <a:ext cx="363261"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2" name="Rechteck 73"/>
              <p:cNvSpPr>
                <a:spLocks noChangeArrowheads="1"/>
              </p:cNvSpPr>
              <p:nvPr/>
            </p:nvSpPr>
            <p:spPr bwMode="auto">
              <a:xfrm>
                <a:off x="6338563" y="5213074"/>
                <a:ext cx="536060"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young &amp;</a:t>
                </a:r>
              </a:p>
              <a:p>
                <a:pPr algn="ctr"/>
                <a:r>
                  <a:rPr lang="en-US" sz="700">
                    <a:solidFill>
                      <a:srgbClr val="000000"/>
                    </a:solidFill>
                    <a:cs typeface="Times New Roman" panose="02020603050405020304" pitchFamily="18" charset="0"/>
                  </a:rPr>
                  <a:t>open-minded</a:t>
                </a:r>
              </a:p>
            </p:txBody>
          </p:sp>
          <p:pic>
            <p:nvPicPr>
              <p:cNvPr id="173" name="Bild 77"/>
              <p:cNvPicPr>
                <a:picLocks noChangeAspect="1"/>
              </p:cNvPicPr>
              <p:nvPr/>
            </p:nvPicPr>
            <p:blipFill>
              <a:blip r:embed="rId36" cstate="print">
                <a:grayscl/>
                <a:extLst>
                  <a:ext uri="{28A0092B-C50C-407E-A947-70E740481C1C}">
                    <a14:useLocalDpi xmlns:a14="http://schemas.microsoft.com/office/drawing/2010/main" val="0"/>
                  </a:ext>
                </a:extLst>
              </a:blip>
              <a:srcRect/>
              <a:stretch>
                <a:fillRect/>
              </a:stretch>
            </p:blipFill>
            <p:spPr bwMode="auto">
              <a:xfrm>
                <a:off x="6809709" y="5205388"/>
                <a:ext cx="305869"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 name="Rechteck 75"/>
              <p:cNvSpPr>
                <a:spLocks noChangeArrowheads="1"/>
              </p:cNvSpPr>
              <p:nvPr/>
            </p:nvSpPr>
            <p:spPr bwMode="auto">
              <a:xfrm>
                <a:off x="6741127" y="5418260"/>
                <a:ext cx="41515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caregiver</a:t>
                </a:r>
              </a:p>
            </p:txBody>
          </p:sp>
          <p:pic>
            <p:nvPicPr>
              <p:cNvPr id="175" name="Bild 78"/>
              <p:cNvPicPr>
                <a:picLocks noChangeAspect="1"/>
              </p:cNvPicPr>
              <p:nvPr/>
            </p:nvPicPr>
            <p:blipFill>
              <a:blip r:embed="rId37" cstate="print">
                <a:grayscl/>
                <a:extLst>
                  <a:ext uri="{28A0092B-C50C-407E-A947-70E740481C1C}">
                    <a14:useLocalDpi xmlns:a14="http://schemas.microsoft.com/office/drawing/2010/main" val="0"/>
                  </a:ext>
                </a:extLst>
              </a:blip>
              <a:srcRect/>
              <a:stretch>
                <a:fillRect/>
              </a:stretch>
            </p:blipFill>
            <p:spPr bwMode="auto">
              <a:xfrm>
                <a:off x="7133101" y="5205388"/>
                <a:ext cx="346492"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 name="Rechteck 79"/>
              <p:cNvSpPr>
                <a:spLocks noChangeArrowheads="1"/>
              </p:cNvSpPr>
              <p:nvPr/>
            </p:nvSpPr>
            <p:spPr bwMode="auto">
              <a:xfrm>
                <a:off x="7046001" y="5424415"/>
                <a:ext cx="473698"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creator</a:t>
                </a:r>
              </a:p>
            </p:txBody>
          </p:sp>
          <p:pic>
            <p:nvPicPr>
              <p:cNvPr id="177" name="Bild 80"/>
              <p:cNvPicPr>
                <a:picLocks noChangeAspect="1"/>
              </p:cNvPicPr>
              <p:nvPr/>
            </p:nvPicPr>
            <p:blipFill>
              <a:blip r:embed="rId38" cstate="print">
                <a:grayscl/>
                <a:extLst>
                  <a:ext uri="{28A0092B-C50C-407E-A947-70E740481C1C}">
                    <a14:useLocalDpi xmlns:a14="http://schemas.microsoft.com/office/drawing/2010/main" val="0"/>
                  </a:ext>
                </a:extLst>
              </a:blip>
              <a:srcRect/>
              <a:stretch>
                <a:fillRect/>
              </a:stretch>
            </p:blipFill>
            <p:spPr bwMode="auto">
              <a:xfrm rot="10800000" flipV="1">
                <a:off x="7489948" y="5205388"/>
                <a:ext cx="356847"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 name="Rechteck 81"/>
              <p:cNvSpPr>
                <a:spLocks noChangeArrowheads="1"/>
              </p:cNvSpPr>
              <p:nvPr/>
            </p:nvSpPr>
            <p:spPr bwMode="auto">
              <a:xfrm>
                <a:off x="7444372" y="5184616"/>
                <a:ext cx="39988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ruler</a:t>
                </a:r>
              </a:p>
            </p:txBody>
          </p:sp>
          <p:pic>
            <p:nvPicPr>
              <p:cNvPr id="179" name="Bild 118"/>
              <p:cNvPicPr>
                <a:picLocks noChangeAspect="1"/>
              </p:cNvPicPr>
              <p:nvPr/>
            </p:nvPicPr>
            <p:blipFill>
              <a:blip r:embed="rId39" cstate="print">
                <a:grayscl/>
                <a:extLst>
                  <a:ext uri="{28A0092B-C50C-407E-A947-70E740481C1C}">
                    <a14:useLocalDpi xmlns:a14="http://schemas.microsoft.com/office/drawing/2010/main" val="0"/>
                  </a:ext>
                </a:extLst>
              </a:blip>
              <a:srcRect/>
              <a:stretch>
                <a:fillRect/>
              </a:stretch>
            </p:blipFill>
            <p:spPr bwMode="auto">
              <a:xfrm>
                <a:off x="3373465" y="4778412"/>
                <a:ext cx="37596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0" name="Group 20"/>
              <p:cNvGrpSpPr>
                <a:grpSpLocks/>
              </p:cNvGrpSpPr>
              <p:nvPr/>
            </p:nvGrpSpPr>
            <p:grpSpPr bwMode="auto">
              <a:xfrm>
                <a:off x="3755711" y="4778412"/>
                <a:ext cx="541732" cy="406205"/>
                <a:chOff x="4191" y="1728"/>
                <a:chExt cx="1145" cy="1200"/>
              </a:xfrm>
            </p:grpSpPr>
            <p:pic>
              <p:nvPicPr>
                <p:cNvPr id="202" name="Picture 21" descr="Image number: fpx55678"/>
                <p:cNvPicPr>
                  <a:picLocks noChangeAspect="1" noChangeArrowheads="1"/>
                </p:cNvPicPr>
                <p:nvPr/>
              </p:nvPicPr>
              <p:blipFill>
                <a:blip r:embed="rId40" cstate="print">
                  <a:grayscl/>
                  <a:extLst>
                    <a:ext uri="{28A0092B-C50C-407E-A947-70E740481C1C}">
                      <a14:useLocalDpi xmlns:a14="http://schemas.microsoft.com/office/drawing/2010/main" val="0"/>
                    </a:ext>
                  </a:extLst>
                </a:blip>
                <a:srcRect/>
                <a:stretch>
                  <a:fillRect/>
                </a:stretch>
              </p:blipFill>
              <p:spPr bwMode="auto">
                <a:xfrm>
                  <a:off x="4272" y="1728"/>
                  <a:ext cx="1064"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3" name="Rectangle 22"/>
                <p:cNvSpPr>
                  <a:spLocks noChangeArrowheads="1"/>
                </p:cNvSpPr>
                <p:nvPr/>
              </p:nvSpPr>
              <p:spPr bwMode="auto">
                <a:xfrm>
                  <a:off x="4191" y="2170"/>
                  <a:ext cx="1089" cy="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dirty="0">
                      <a:solidFill>
                        <a:srgbClr val="000000"/>
                      </a:solidFill>
                      <a:cs typeface="Times New Roman" panose="02020603050405020304" pitchFamily="18" charset="0"/>
                    </a:rPr>
                    <a:t>very tasty </a:t>
                  </a:r>
                </a:p>
                <a:p>
                  <a:pPr algn="ctr"/>
                  <a:r>
                    <a:rPr lang="en-US" sz="700" dirty="0">
                      <a:solidFill>
                        <a:srgbClr val="000000"/>
                      </a:solidFill>
                      <a:cs typeface="Times New Roman" panose="02020603050405020304" pitchFamily="18" charset="0"/>
                    </a:rPr>
                    <a:t>slow food</a:t>
                  </a:r>
                </a:p>
              </p:txBody>
            </p:sp>
          </p:grpSp>
          <p:grpSp>
            <p:nvGrpSpPr>
              <p:cNvPr id="181" name="Group 23"/>
              <p:cNvGrpSpPr>
                <a:grpSpLocks/>
              </p:cNvGrpSpPr>
              <p:nvPr/>
            </p:nvGrpSpPr>
            <p:grpSpPr bwMode="auto">
              <a:xfrm>
                <a:off x="4329304" y="4778412"/>
                <a:ext cx="458803" cy="406205"/>
                <a:chOff x="3120" y="1728"/>
                <a:chExt cx="1056" cy="1200"/>
              </a:xfrm>
            </p:grpSpPr>
            <p:pic>
              <p:nvPicPr>
                <p:cNvPr id="200" name="Picture 24" descr="Image number: 200025589-001"/>
                <p:cNvPicPr>
                  <a:picLocks noChangeAspect="1" noChangeArrowheads="1"/>
                </p:cNvPicPr>
                <p:nvPr/>
              </p:nvPicPr>
              <p:blipFill>
                <a:blip r:embed="rId41" cstate="print">
                  <a:grayscl/>
                  <a:extLst>
                    <a:ext uri="{28A0092B-C50C-407E-A947-70E740481C1C}">
                      <a14:useLocalDpi xmlns:a14="http://schemas.microsoft.com/office/drawing/2010/main" val="0"/>
                    </a:ext>
                  </a:extLst>
                </a:blip>
                <a:srcRect/>
                <a:stretch>
                  <a:fillRect/>
                </a:stretch>
              </p:blipFill>
              <p:spPr bwMode="auto">
                <a:xfrm>
                  <a:off x="3120" y="1728"/>
                  <a:ext cx="1056"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 name="Rectangle 25"/>
                <p:cNvSpPr>
                  <a:spLocks noChangeArrowheads="1"/>
                </p:cNvSpPr>
                <p:nvPr/>
              </p:nvSpPr>
              <p:spPr bwMode="auto">
                <a:xfrm>
                  <a:off x="3168" y="2239"/>
                  <a:ext cx="960" cy="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fresh taste</a:t>
                  </a:r>
                </a:p>
              </p:txBody>
            </p:sp>
          </p:grpSp>
          <p:grpSp>
            <p:nvGrpSpPr>
              <p:cNvPr id="182" name="Group 17"/>
              <p:cNvGrpSpPr>
                <a:grpSpLocks/>
              </p:cNvGrpSpPr>
              <p:nvPr/>
            </p:nvGrpSpPr>
            <p:grpSpPr bwMode="auto">
              <a:xfrm>
                <a:off x="4788108" y="4778414"/>
                <a:ext cx="535270" cy="406205"/>
                <a:chOff x="1987" y="2698"/>
                <a:chExt cx="1478" cy="845"/>
              </a:xfrm>
            </p:grpSpPr>
            <p:pic>
              <p:nvPicPr>
                <p:cNvPr id="198" name="Picture 18" descr="Bildnummer: fpx54705"/>
                <p:cNvPicPr>
                  <a:picLocks noChangeAspect="1" noChangeArrowheads="1"/>
                </p:cNvPicPr>
                <p:nvPr/>
              </p:nvPicPr>
              <p:blipFill>
                <a:blip r:embed="rId42" cstate="print">
                  <a:grayscl/>
                  <a:extLst>
                    <a:ext uri="{28A0092B-C50C-407E-A947-70E740481C1C}">
                      <a14:useLocalDpi xmlns:a14="http://schemas.microsoft.com/office/drawing/2010/main" val="0"/>
                    </a:ext>
                  </a:extLst>
                </a:blip>
                <a:srcRect/>
                <a:stretch>
                  <a:fillRect/>
                </a:stretch>
              </p:blipFill>
              <p:spPr bwMode="auto">
                <a:xfrm>
                  <a:off x="2093" y="2698"/>
                  <a:ext cx="1056" cy="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9" name="Rectangle 19"/>
                <p:cNvSpPr>
                  <a:spLocks noChangeArrowheads="1"/>
                </p:cNvSpPr>
                <p:nvPr/>
              </p:nvSpPr>
              <p:spPr bwMode="auto">
                <a:xfrm>
                  <a:off x="1987" y="3136"/>
                  <a:ext cx="1478" cy="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shapely</a:t>
                  </a:r>
                </a:p>
              </p:txBody>
            </p:sp>
          </p:grpSp>
          <p:grpSp>
            <p:nvGrpSpPr>
              <p:cNvPr id="183" name="Group 26"/>
              <p:cNvGrpSpPr>
                <a:grpSpLocks/>
              </p:cNvGrpSpPr>
              <p:nvPr/>
            </p:nvGrpSpPr>
            <p:grpSpPr bwMode="auto">
              <a:xfrm>
                <a:off x="5226274" y="4778415"/>
                <a:ext cx="464162" cy="406205"/>
                <a:chOff x="4215" y="3024"/>
                <a:chExt cx="1282" cy="1152"/>
              </a:xfrm>
            </p:grpSpPr>
            <p:pic>
              <p:nvPicPr>
                <p:cNvPr id="196" name="Picture 27" descr="gauderfest2"/>
                <p:cNvPicPr>
                  <a:picLocks noChangeAspect="1" noChangeArrowheads="1"/>
                </p:cNvPicPr>
                <p:nvPr/>
              </p:nvPicPr>
              <p:blipFill>
                <a:blip r:embed="rId43" cstate="print">
                  <a:grayscl/>
                  <a:extLst>
                    <a:ext uri="{28A0092B-C50C-407E-A947-70E740481C1C}">
                      <a14:useLocalDpi xmlns:a14="http://schemas.microsoft.com/office/drawing/2010/main" val="0"/>
                    </a:ext>
                  </a:extLst>
                </a:blip>
                <a:srcRect/>
                <a:stretch>
                  <a:fillRect/>
                </a:stretch>
              </p:blipFill>
              <p:spPr bwMode="auto">
                <a:xfrm>
                  <a:off x="4272" y="3024"/>
                  <a:ext cx="1056"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7" name="Rectangle 28"/>
                <p:cNvSpPr>
                  <a:spLocks noChangeArrowheads="1"/>
                </p:cNvSpPr>
                <p:nvPr/>
              </p:nvSpPr>
              <p:spPr bwMode="auto">
                <a:xfrm>
                  <a:off x="4215" y="3354"/>
                  <a:ext cx="1282"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brewery tradition</a:t>
                  </a:r>
                </a:p>
              </p:txBody>
            </p:sp>
          </p:grpSp>
          <p:grpSp>
            <p:nvGrpSpPr>
              <p:cNvPr id="184" name="Group 11"/>
              <p:cNvGrpSpPr>
                <a:grpSpLocks/>
              </p:cNvGrpSpPr>
              <p:nvPr/>
            </p:nvGrpSpPr>
            <p:grpSpPr bwMode="auto">
              <a:xfrm>
                <a:off x="5591013" y="4778416"/>
                <a:ext cx="486682" cy="406205"/>
                <a:chOff x="1536" y="3288"/>
                <a:chExt cx="960" cy="792"/>
              </a:xfrm>
            </p:grpSpPr>
            <p:pic>
              <p:nvPicPr>
                <p:cNvPr id="194" name="Picture 12" descr="Bildnummer: 200023177-001"/>
                <p:cNvPicPr>
                  <a:picLocks noChangeAspect="1" noChangeArrowheads="1"/>
                </p:cNvPicPr>
                <p:nvPr/>
              </p:nvPicPr>
              <p:blipFill>
                <a:blip r:embed="rId44" cstate="print">
                  <a:grayscl/>
                  <a:extLst>
                    <a:ext uri="{28A0092B-C50C-407E-A947-70E740481C1C}">
                      <a14:useLocalDpi xmlns:a14="http://schemas.microsoft.com/office/drawing/2010/main" val="0"/>
                    </a:ext>
                  </a:extLst>
                </a:blip>
                <a:srcRect/>
                <a:stretch>
                  <a:fillRect/>
                </a:stretch>
              </p:blipFill>
              <p:spPr bwMode="auto">
                <a:xfrm>
                  <a:off x="1687" y="3288"/>
                  <a:ext cx="754" cy="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 name="Rectangle 13"/>
                <p:cNvSpPr>
                  <a:spLocks noChangeArrowheads="1"/>
                </p:cNvSpPr>
                <p:nvPr/>
              </p:nvSpPr>
              <p:spPr bwMode="auto">
                <a:xfrm>
                  <a:off x="1536" y="3372"/>
                  <a:ext cx="960"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dirty="0">
                      <a:solidFill>
                        <a:srgbClr val="000000"/>
                      </a:solidFill>
                      <a:cs typeface="Times New Roman" panose="02020603050405020304" pitchFamily="18" charset="0"/>
                    </a:rPr>
                    <a:t>natural</a:t>
                  </a:r>
                </a:p>
                <a:p>
                  <a:pPr algn="ctr"/>
                  <a:r>
                    <a:rPr lang="en-US" sz="700" dirty="0">
                      <a:solidFill>
                        <a:srgbClr val="000000"/>
                      </a:solidFill>
                      <a:cs typeface="Times New Roman" panose="02020603050405020304" pitchFamily="18" charset="0"/>
                    </a:rPr>
                    <a:t>ingredients</a:t>
                  </a:r>
                </a:p>
              </p:txBody>
            </p:sp>
          </p:grpSp>
          <p:grpSp>
            <p:nvGrpSpPr>
              <p:cNvPr id="185" name="Group 8"/>
              <p:cNvGrpSpPr>
                <a:grpSpLocks/>
              </p:cNvGrpSpPr>
              <p:nvPr/>
            </p:nvGrpSpPr>
            <p:grpSpPr bwMode="auto">
              <a:xfrm>
                <a:off x="6059700" y="4778412"/>
                <a:ext cx="380272" cy="406204"/>
                <a:chOff x="3609" y="2976"/>
                <a:chExt cx="1167" cy="1152"/>
              </a:xfrm>
            </p:grpSpPr>
            <p:pic>
              <p:nvPicPr>
                <p:cNvPr id="192" name="Picture 9" descr="Image number: ab71941"/>
                <p:cNvPicPr>
                  <a:picLocks noChangeAspect="1" noChangeArrowheads="1"/>
                </p:cNvPicPr>
                <p:nvPr/>
              </p:nvPicPr>
              <p:blipFill>
                <a:blip r:embed="rId45" cstate="print">
                  <a:grayscl/>
                  <a:extLst>
                    <a:ext uri="{28A0092B-C50C-407E-A947-70E740481C1C}">
                      <a14:useLocalDpi xmlns:a14="http://schemas.microsoft.com/office/drawing/2010/main" val="0"/>
                    </a:ext>
                  </a:extLst>
                </a:blip>
                <a:srcRect/>
                <a:stretch>
                  <a:fillRect/>
                </a:stretch>
              </p:blipFill>
              <p:spPr bwMode="auto">
                <a:xfrm>
                  <a:off x="3696" y="2976"/>
                  <a:ext cx="1056"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3" name="Rectangle 10"/>
                <p:cNvSpPr>
                  <a:spLocks noChangeArrowheads="1"/>
                </p:cNvSpPr>
                <p:nvPr/>
              </p:nvSpPr>
              <p:spPr bwMode="auto">
                <a:xfrm>
                  <a:off x="3609" y="3305"/>
                  <a:ext cx="1167"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high tech</a:t>
                  </a:r>
                </a:p>
              </p:txBody>
            </p:sp>
          </p:grpSp>
          <p:pic>
            <p:nvPicPr>
              <p:cNvPr id="186" name="Bild 135"/>
              <p:cNvPicPr>
                <a:picLocks noChangeAspect="1"/>
              </p:cNvPicPr>
              <p:nvPr/>
            </p:nvPicPr>
            <p:blipFill>
              <a:blip r:embed="rId46" cstate="print">
                <a:grayscl/>
                <a:extLst>
                  <a:ext uri="{28A0092B-C50C-407E-A947-70E740481C1C}">
                    <a14:useLocalDpi xmlns:a14="http://schemas.microsoft.com/office/drawing/2010/main" val="0"/>
                  </a:ext>
                </a:extLst>
              </a:blip>
              <a:srcRect/>
              <a:stretch>
                <a:fillRect/>
              </a:stretch>
            </p:blipFill>
            <p:spPr bwMode="auto">
              <a:xfrm>
                <a:off x="6444896" y="4778412"/>
                <a:ext cx="458803"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 name="Rechteck 73"/>
              <p:cNvSpPr>
                <a:spLocks noChangeArrowheads="1"/>
              </p:cNvSpPr>
              <p:nvPr/>
            </p:nvSpPr>
            <p:spPr bwMode="auto">
              <a:xfrm>
                <a:off x="6403017" y="4778415"/>
                <a:ext cx="440608"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baker</a:t>
                </a:r>
              </a:p>
            </p:txBody>
          </p:sp>
          <p:sp>
            <p:nvSpPr>
              <p:cNvPr id="188" name="Rechteck 73"/>
              <p:cNvSpPr>
                <a:spLocks noChangeArrowheads="1"/>
              </p:cNvSpPr>
              <p:nvPr/>
            </p:nvSpPr>
            <p:spPr bwMode="auto">
              <a:xfrm>
                <a:off x="6816271" y="4778411"/>
                <a:ext cx="538267"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dirty="0">
                    <a:solidFill>
                      <a:srgbClr val="000000"/>
                    </a:solidFill>
                    <a:cs typeface="Times New Roman" panose="02020603050405020304" pitchFamily="18" charset="0"/>
                  </a:rPr>
                  <a:t>vibrant urban</a:t>
                </a:r>
              </a:p>
            </p:txBody>
          </p:sp>
          <p:pic>
            <p:nvPicPr>
              <p:cNvPr id="189" name="Bild 139"/>
              <p:cNvPicPr>
                <a:picLocks noChangeAspect="1"/>
              </p:cNvPicPr>
              <p:nvPr/>
            </p:nvPicPr>
            <p:blipFill>
              <a:blip r:embed="rId47" cstate="print">
                <a:grayscl/>
                <a:extLst>
                  <a:ext uri="{28A0092B-C50C-407E-A947-70E740481C1C}">
                    <a14:useLocalDpi xmlns:a14="http://schemas.microsoft.com/office/drawing/2010/main" val="0"/>
                  </a:ext>
                </a:extLst>
              </a:blip>
              <a:srcRect/>
              <a:stretch>
                <a:fillRect/>
              </a:stretch>
            </p:blipFill>
            <p:spPr bwMode="auto">
              <a:xfrm>
                <a:off x="7387992" y="4790721"/>
                <a:ext cx="458803" cy="381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0" name="Rechteck 73"/>
              <p:cNvSpPr>
                <a:spLocks noChangeArrowheads="1"/>
              </p:cNvSpPr>
              <p:nvPr/>
            </p:nvSpPr>
            <p:spPr bwMode="auto">
              <a:xfrm>
                <a:off x="7377376" y="4815341"/>
                <a:ext cx="49915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from nature</a:t>
                </a:r>
              </a:p>
            </p:txBody>
          </p:sp>
          <p:sp>
            <p:nvSpPr>
              <p:cNvPr id="191" name="Rechteck 107"/>
              <p:cNvSpPr>
                <a:spLocks noChangeArrowheads="1"/>
              </p:cNvSpPr>
              <p:nvPr/>
            </p:nvSpPr>
            <p:spPr bwMode="auto">
              <a:xfrm>
                <a:off x="3275856" y="4870747"/>
                <a:ext cx="573473"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Hearty</a:t>
                </a:r>
              </a:p>
              <a:p>
                <a:pPr algn="ctr"/>
                <a:r>
                  <a:rPr lang="en-US" sz="700">
                    <a:solidFill>
                      <a:srgbClr val="000000"/>
                    </a:solidFill>
                    <a:cs typeface="Times New Roman" panose="02020603050405020304" pitchFamily="18" charset="0"/>
                  </a:rPr>
                  <a:t>welcome</a:t>
                </a:r>
              </a:p>
            </p:txBody>
          </p:sp>
        </p:grpSp>
        <p:sp>
          <p:nvSpPr>
            <p:cNvPr id="212" name="Titel 1"/>
            <p:cNvSpPr txBox="1">
              <a:spLocks/>
            </p:cNvSpPr>
            <p:nvPr/>
          </p:nvSpPr>
          <p:spPr>
            <a:xfrm>
              <a:off x="4391255" y="1223785"/>
              <a:ext cx="3816424" cy="577272"/>
            </a:xfrm>
            <a:prstGeom prst="rect">
              <a:avLst/>
            </a:prstGeom>
          </p:spPr>
          <p:txBody>
            <a:bodyPr/>
            <a:lstStyle>
              <a:lvl1pPr algn="l" rtl="0" eaLnBrk="0" fontAlgn="base" hangingPunct="0">
                <a:spcBef>
                  <a:spcPct val="0"/>
                </a:spcBef>
                <a:spcAft>
                  <a:spcPct val="0"/>
                </a:spcAft>
                <a:defRPr sz="2400">
                  <a:solidFill>
                    <a:srgbClr val="EC9123"/>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2400">
                  <a:solidFill>
                    <a:srgbClr val="EC9123"/>
                  </a:solidFill>
                  <a:latin typeface="Arial" pitchFamily="-112" charset="0"/>
                </a:defRPr>
              </a:lvl6pPr>
              <a:lvl7pPr marL="914400" algn="l" rtl="0" eaLnBrk="0" fontAlgn="base" hangingPunct="0">
                <a:spcBef>
                  <a:spcPct val="0"/>
                </a:spcBef>
                <a:spcAft>
                  <a:spcPct val="0"/>
                </a:spcAft>
                <a:defRPr sz="2400">
                  <a:solidFill>
                    <a:srgbClr val="EC9123"/>
                  </a:solidFill>
                  <a:latin typeface="Arial" pitchFamily="-112" charset="0"/>
                </a:defRPr>
              </a:lvl7pPr>
              <a:lvl8pPr marL="1371600" algn="l" rtl="0" eaLnBrk="0" fontAlgn="base" hangingPunct="0">
                <a:spcBef>
                  <a:spcPct val="0"/>
                </a:spcBef>
                <a:spcAft>
                  <a:spcPct val="0"/>
                </a:spcAft>
                <a:defRPr sz="2400">
                  <a:solidFill>
                    <a:srgbClr val="EC9123"/>
                  </a:solidFill>
                  <a:latin typeface="Arial" pitchFamily="-112" charset="0"/>
                </a:defRPr>
              </a:lvl8pPr>
              <a:lvl9pPr marL="1828800" algn="l" rtl="0" eaLnBrk="0" fontAlgn="base" hangingPunct="0">
                <a:spcBef>
                  <a:spcPct val="0"/>
                </a:spcBef>
                <a:spcAft>
                  <a:spcPct val="0"/>
                </a:spcAft>
                <a:defRPr sz="2400">
                  <a:solidFill>
                    <a:srgbClr val="EC9123"/>
                  </a:solidFill>
                  <a:latin typeface="Arial" pitchFamily="-112" charset="0"/>
                </a:defRPr>
              </a:lvl9pPr>
            </a:lstStyle>
            <a:p>
              <a:pPr algn="ctr">
                <a:defRPr/>
              </a:pPr>
              <a:r>
                <a:rPr lang="de-AT" sz="1800" dirty="0">
                  <a:solidFill>
                    <a:srgbClr val="000000"/>
                  </a:solidFill>
                  <a:latin typeface="+mn-lt"/>
                  <a:cs typeface="Times New Roman" panose="02020603050405020304" pitchFamily="18" charset="0"/>
                </a:rPr>
                <a:t>Meaning-Pool Wertefelder</a:t>
              </a:r>
            </a:p>
            <a:p>
              <a:pPr algn="ctr">
                <a:defRPr/>
              </a:pPr>
              <a:r>
                <a:rPr lang="de-AT" sz="1400" dirty="0">
                  <a:solidFill>
                    <a:srgbClr val="000000"/>
                  </a:solidFill>
                  <a:latin typeface="+mn-lt"/>
                  <a:cs typeface="Times New Roman" panose="02020603050405020304" pitchFamily="18" charset="0"/>
                </a:rPr>
                <a:t>Neue und modifizierte Wertefelder</a:t>
              </a:r>
            </a:p>
            <a:p>
              <a:pPr marL="171450" indent="-171450" algn="ctr">
                <a:buFontTx/>
                <a:buChar char="-"/>
                <a:defRPr/>
              </a:pPr>
              <a:endParaRPr lang="de-AT" sz="1600" dirty="0">
                <a:solidFill>
                  <a:srgbClr val="000000"/>
                </a:solidFill>
                <a:latin typeface="+mn-lt"/>
                <a:cs typeface="Times New Roman" panose="02020603050405020304" pitchFamily="18" charset="0"/>
              </a:endParaRPr>
            </a:p>
          </p:txBody>
        </p:sp>
        <p:sp>
          <p:nvSpPr>
            <p:cNvPr id="226" name="Pfeil nach unten 225"/>
            <p:cNvSpPr/>
            <p:nvPr/>
          </p:nvSpPr>
          <p:spPr>
            <a:xfrm rot="17781730" flipH="1">
              <a:off x="3016595" y="2756904"/>
              <a:ext cx="296492" cy="433544"/>
            </a:xfrm>
            <a:prstGeom prst="downArrow">
              <a:avLst>
                <a:gd name="adj1" fmla="val 50000"/>
                <a:gd name="adj2" fmla="val 23252"/>
              </a:avLst>
            </a:prstGeom>
            <a:solidFill>
              <a:schemeClr val="bg1">
                <a:lumMod val="85000"/>
                <a:alpha val="4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cs typeface="Times New Roman" panose="02020603050405020304" pitchFamily="18" charset="0"/>
              </a:endParaRPr>
            </a:p>
          </p:txBody>
        </p:sp>
        <p:sp>
          <p:nvSpPr>
            <p:cNvPr id="229" name="Pfeil nach unten 228"/>
            <p:cNvSpPr/>
            <p:nvPr/>
          </p:nvSpPr>
          <p:spPr>
            <a:xfrm rot="18487038" flipH="1">
              <a:off x="3079548" y="1855406"/>
              <a:ext cx="296492" cy="433544"/>
            </a:xfrm>
            <a:prstGeom prst="downArrow">
              <a:avLst>
                <a:gd name="adj1" fmla="val 50000"/>
                <a:gd name="adj2" fmla="val 23252"/>
              </a:avLst>
            </a:prstGeom>
            <a:solidFill>
              <a:schemeClr val="bg1">
                <a:lumMod val="85000"/>
                <a:alpha val="4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cs typeface="Times New Roman" panose="02020603050405020304" pitchFamily="18" charset="0"/>
              </a:endParaRPr>
            </a:p>
          </p:txBody>
        </p:sp>
      </p:grpSp>
      <p:grpSp>
        <p:nvGrpSpPr>
          <p:cNvPr id="6" name="Gruppieren 5">
            <a:extLst>
              <a:ext uri="{FF2B5EF4-FFF2-40B4-BE49-F238E27FC236}">
                <a16:creationId xmlns:a16="http://schemas.microsoft.com/office/drawing/2014/main" id="{C1A0A474-BA18-0349-9289-2DA8E55D5CFE}"/>
              </a:ext>
            </a:extLst>
          </p:cNvPr>
          <p:cNvGrpSpPr/>
          <p:nvPr/>
        </p:nvGrpSpPr>
        <p:grpSpPr>
          <a:xfrm>
            <a:off x="937453" y="4725854"/>
            <a:ext cx="5943416" cy="1769439"/>
            <a:chOff x="937453" y="4725854"/>
            <a:chExt cx="5943416" cy="1769439"/>
          </a:xfrm>
        </p:grpSpPr>
        <p:grpSp>
          <p:nvGrpSpPr>
            <p:cNvPr id="2" name="Gruppieren 1">
              <a:extLst>
                <a:ext uri="{FF2B5EF4-FFF2-40B4-BE49-F238E27FC236}">
                  <a16:creationId xmlns:a16="http://schemas.microsoft.com/office/drawing/2014/main" id="{AA20F352-4EC2-8E49-A676-C42CFB833D42}"/>
                </a:ext>
              </a:extLst>
            </p:cNvPr>
            <p:cNvGrpSpPr/>
            <p:nvPr/>
          </p:nvGrpSpPr>
          <p:grpSpPr>
            <a:xfrm>
              <a:off x="937453" y="4725854"/>
              <a:ext cx="5346816" cy="1769439"/>
              <a:chOff x="937453" y="4725854"/>
              <a:chExt cx="5346816" cy="1769439"/>
            </a:xfrm>
          </p:grpSpPr>
          <p:cxnSp>
            <p:nvCxnSpPr>
              <p:cNvPr id="223" name="Gerade Verbindung 222">
                <a:extLst>
                  <a:ext uri="{FF2B5EF4-FFF2-40B4-BE49-F238E27FC236}">
                    <a16:creationId xmlns:a16="http://schemas.microsoft.com/office/drawing/2014/main" id="{0DD03FDF-C2C1-E348-BA70-7FD4C206A2E9}"/>
                  </a:ext>
                </a:extLst>
              </p:cNvPr>
              <p:cNvCxnSpPr>
                <a:cxnSpLocks/>
              </p:cNvCxnSpPr>
              <p:nvPr/>
            </p:nvCxnSpPr>
            <p:spPr>
              <a:xfrm>
                <a:off x="1439094" y="5964256"/>
                <a:ext cx="48451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Gerade Verbindung 229">
                <a:extLst>
                  <a:ext uri="{FF2B5EF4-FFF2-40B4-BE49-F238E27FC236}">
                    <a16:creationId xmlns:a16="http://schemas.microsoft.com/office/drawing/2014/main" id="{55CB54E8-34E3-9C4C-84E3-D0C62E4F02DE}"/>
                  </a:ext>
                </a:extLst>
              </p:cNvPr>
              <p:cNvCxnSpPr>
                <a:cxnSpLocks/>
              </p:cNvCxnSpPr>
              <p:nvPr/>
            </p:nvCxnSpPr>
            <p:spPr>
              <a:xfrm flipV="1">
                <a:off x="1477455" y="5163511"/>
                <a:ext cx="0" cy="80074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Gerade Verbindung 230">
                <a:extLst>
                  <a:ext uri="{FF2B5EF4-FFF2-40B4-BE49-F238E27FC236}">
                    <a16:creationId xmlns:a16="http://schemas.microsoft.com/office/drawing/2014/main" id="{E18CB986-363F-A846-94FE-B74968A57980}"/>
                  </a:ext>
                </a:extLst>
              </p:cNvPr>
              <p:cNvCxnSpPr>
                <a:cxnSpLocks/>
              </p:cNvCxnSpPr>
              <p:nvPr/>
            </p:nvCxnSpPr>
            <p:spPr>
              <a:xfrm flipV="1">
                <a:off x="6284269" y="5163512"/>
                <a:ext cx="0" cy="80074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D6B12648-4528-134F-8D08-1ED39057022F}"/>
                  </a:ext>
                </a:extLst>
              </p:cNvPr>
              <p:cNvSpPr txBox="1"/>
              <p:nvPr/>
            </p:nvSpPr>
            <p:spPr>
              <a:xfrm>
                <a:off x="2257479" y="6125961"/>
                <a:ext cx="2158540" cy="369332"/>
              </a:xfrm>
              <a:prstGeom prst="rect">
                <a:avLst/>
              </a:prstGeom>
              <a:noFill/>
            </p:spPr>
            <p:txBody>
              <a:bodyPr wrap="none" rtlCol="0">
                <a:spAutoFit/>
              </a:bodyPr>
              <a:lstStyle/>
              <a:p>
                <a:r>
                  <a:rPr lang="de-AT" dirty="0">
                    <a:cs typeface="Times New Roman" panose="02020603050405020304" pitchFamily="18" charset="0"/>
                  </a:rPr>
                  <a:t>Status Quo des Ortes</a:t>
                </a:r>
              </a:p>
            </p:txBody>
          </p:sp>
          <p:sp>
            <p:nvSpPr>
              <p:cNvPr id="14" name="Oval 13">
                <a:extLst>
                  <a:ext uri="{FF2B5EF4-FFF2-40B4-BE49-F238E27FC236}">
                    <a16:creationId xmlns:a16="http://schemas.microsoft.com/office/drawing/2014/main" id="{2D603CA8-A720-9148-8695-52F78683D265}"/>
                  </a:ext>
                </a:extLst>
              </p:cNvPr>
              <p:cNvSpPr/>
              <p:nvPr/>
            </p:nvSpPr>
            <p:spPr>
              <a:xfrm>
                <a:off x="1920503" y="5501892"/>
                <a:ext cx="605125" cy="62302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0" name="Oval 239">
                <a:extLst>
                  <a:ext uri="{FF2B5EF4-FFF2-40B4-BE49-F238E27FC236}">
                    <a16:creationId xmlns:a16="http://schemas.microsoft.com/office/drawing/2014/main" id="{A071D02D-EE58-B940-8476-694E3365F7F7}"/>
                  </a:ext>
                </a:extLst>
              </p:cNvPr>
              <p:cNvSpPr/>
              <p:nvPr/>
            </p:nvSpPr>
            <p:spPr>
              <a:xfrm>
                <a:off x="2937901" y="5346909"/>
                <a:ext cx="797333" cy="79431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1" name="Oval 240">
                <a:extLst>
                  <a:ext uri="{FF2B5EF4-FFF2-40B4-BE49-F238E27FC236}">
                    <a16:creationId xmlns:a16="http://schemas.microsoft.com/office/drawing/2014/main" id="{4DFB3067-0348-A54D-A509-B8835C95AC4E}"/>
                  </a:ext>
                </a:extLst>
              </p:cNvPr>
              <p:cNvSpPr/>
              <p:nvPr/>
            </p:nvSpPr>
            <p:spPr>
              <a:xfrm>
                <a:off x="4040970" y="5734366"/>
                <a:ext cx="429933" cy="3905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2" name="Oval 241">
                <a:extLst>
                  <a:ext uri="{FF2B5EF4-FFF2-40B4-BE49-F238E27FC236}">
                    <a16:creationId xmlns:a16="http://schemas.microsoft.com/office/drawing/2014/main" id="{4D1839BC-EC1E-BE45-9434-1563ED36B498}"/>
                  </a:ext>
                </a:extLst>
              </p:cNvPr>
              <p:cNvSpPr/>
              <p:nvPr/>
            </p:nvSpPr>
            <p:spPr>
              <a:xfrm>
                <a:off x="4958733" y="5501891"/>
                <a:ext cx="589868" cy="62302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8" name="Textfeld 247">
                <a:extLst>
                  <a:ext uri="{FF2B5EF4-FFF2-40B4-BE49-F238E27FC236}">
                    <a16:creationId xmlns:a16="http://schemas.microsoft.com/office/drawing/2014/main" id="{3F4BC027-BAA1-BC4D-A158-B24FD95E8904}"/>
                  </a:ext>
                </a:extLst>
              </p:cNvPr>
              <p:cNvSpPr txBox="1"/>
              <p:nvPr/>
            </p:nvSpPr>
            <p:spPr>
              <a:xfrm>
                <a:off x="937453" y="4725854"/>
                <a:ext cx="928459" cy="369332"/>
              </a:xfrm>
              <a:prstGeom prst="rect">
                <a:avLst/>
              </a:prstGeom>
              <a:noFill/>
            </p:spPr>
            <p:txBody>
              <a:bodyPr wrap="none" rtlCol="0">
                <a:spAutoFit/>
              </a:bodyPr>
              <a:lstStyle/>
              <a:p>
                <a:r>
                  <a:rPr lang="de-AT" dirty="0">
                    <a:cs typeface="Times New Roman" panose="02020603050405020304" pitchFamily="18" charset="0"/>
                  </a:rPr>
                  <a:t>Historie</a:t>
                </a:r>
              </a:p>
            </p:txBody>
          </p:sp>
        </p:grpSp>
        <p:sp>
          <p:nvSpPr>
            <p:cNvPr id="249" name="Textfeld 248">
              <a:extLst>
                <a:ext uri="{FF2B5EF4-FFF2-40B4-BE49-F238E27FC236}">
                  <a16:creationId xmlns:a16="http://schemas.microsoft.com/office/drawing/2014/main" id="{E4B63297-61C3-BC44-8D07-9ADC4F3F7008}"/>
                </a:ext>
              </a:extLst>
            </p:cNvPr>
            <p:cNvSpPr txBox="1"/>
            <p:nvPr/>
          </p:nvSpPr>
          <p:spPr>
            <a:xfrm>
              <a:off x="5661946" y="4754202"/>
              <a:ext cx="1218923" cy="369332"/>
            </a:xfrm>
            <a:prstGeom prst="rect">
              <a:avLst/>
            </a:prstGeom>
            <a:noFill/>
          </p:spPr>
          <p:txBody>
            <a:bodyPr wrap="none" rtlCol="0">
              <a:spAutoFit/>
            </a:bodyPr>
            <a:lstStyle/>
            <a:p>
              <a:r>
                <a:rPr lang="de-AT" dirty="0">
                  <a:cs typeface="Times New Roman" panose="02020603050405020304" pitchFamily="18" charset="0"/>
                </a:rPr>
                <a:t>Gegenwart</a:t>
              </a:r>
            </a:p>
          </p:txBody>
        </p:sp>
      </p:grpSp>
      <p:grpSp>
        <p:nvGrpSpPr>
          <p:cNvPr id="3" name="Gruppieren 2">
            <a:extLst>
              <a:ext uri="{FF2B5EF4-FFF2-40B4-BE49-F238E27FC236}">
                <a16:creationId xmlns:a16="http://schemas.microsoft.com/office/drawing/2014/main" id="{28581057-DBCF-3345-B83A-A11DB47D368A}"/>
              </a:ext>
            </a:extLst>
          </p:cNvPr>
          <p:cNvGrpSpPr/>
          <p:nvPr/>
        </p:nvGrpSpPr>
        <p:grpSpPr>
          <a:xfrm>
            <a:off x="6263836" y="4773473"/>
            <a:ext cx="5250840" cy="1720778"/>
            <a:chOff x="6263836" y="4773473"/>
            <a:chExt cx="5250840" cy="1720778"/>
          </a:xfrm>
        </p:grpSpPr>
        <p:cxnSp>
          <p:nvCxnSpPr>
            <p:cNvPr id="225" name="Gerade Verbindung 224">
              <a:extLst>
                <a:ext uri="{FF2B5EF4-FFF2-40B4-BE49-F238E27FC236}">
                  <a16:creationId xmlns:a16="http://schemas.microsoft.com/office/drawing/2014/main" id="{3061D73D-4CB1-8E4A-A523-3BD4F5228CFF}"/>
                </a:ext>
              </a:extLst>
            </p:cNvPr>
            <p:cNvCxnSpPr>
              <a:cxnSpLocks/>
            </p:cNvCxnSpPr>
            <p:nvPr/>
          </p:nvCxnSpPr>
          <p:spPr>
            <a:xfrm>
              <a:off x="6263836" y="5964256"/>
              <a:ext cx="484517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2" name="Gerade Verbindung 231">
              <a:extLst>
                <a:ext uri="{FF2B5EF4-FFF2-40B4-BE49-F238E27FC236}">
                  <a16:creationId xmlns:a16="http://schemas.microsoft.com/office/drawing/2014/main" id="{1ED3ED84-CF98-8248-9824-C264B987DD90}"/>
                </a:ext>
              </a:extLst>
            </p:cNvPr>
            <p:cNvCxnSpPr>
              <a:cxnSpLocks/>
            </p:cNvCxnSpPr>
            <p:nvPr/>
          </p:nvCxnSpPr>
          <p:spPr>
            <a:xfrm flipV="1">
              <a:off x="11078013" y="5179010"/>
              <a:ext cx="0" cy="800744"/>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39" name="Textfeld 238">
              <a:extLst>
                <a:ext uri="{FF2B5EF4-FFF2-40B4-BE49-F238E27FC236}">
                  <a16:creationId xmlns:a16="http://schemas.microsoft.com/office/drawing/2014/main" id="{C778542A-DF49-734F-8829-E1A49C232685}"/>
                </a:ext>
              </a:extLst>
            </p:cNvPr>
            <p:cNvSpPr txBox="1"/>
            <p:nvPr/>
          </p:nvSpPr>
          <p:spPr>
            <a:xfrm>
              <a:off x="7316846" y="6124919"/>
              <a:ext cx="2807179" cy="369332"/>
            </a:xfrm>
            <a:prstGeom prst="rect">
              <a:avLst/>
            </a:prstGeom>
            <a:noFill/>
          </p:spPr>
          <p:txBody>
            <a:bodyPr wrap="none" rtlCol="0">
              <a:spAutoFit/>
            </a:bodyPr>
            <a:lstStyle/>
            <a:p>
              <a:r>
                <a:rPr lang="de-AT" dirty="0">
                  <a:cs typeface="Times New Roman" panose="02020603050405020304" pitchFamily="18" charset="0"/>
                </a:rPr>
                <a:t>Zukünftiges Profil des Ortes</a:t>
              </a:r>
            </a:p>
          </p:txBody>
        </p:sp>
        <p:sp>
          <p:nvSpPr>
            <p:cNvPr id="243" name="Oval 242">
              <a:extLst>
                <a:ext uri="{FF2B5EF4-FFF2-40B4-BE49-F238E27FC236}">
                  <a16:creationId xmlns:a16="http://schemas.microsoft.com/office/drawing/2014/main" id="{DBDF5F1A-491E-C647-8360-51CBDF90CDCF}"/>
                </a:ext>
              </a:extLst>
            </p:cNvPr>
            <p:cNvSpPr/>
            <p:nvPr/>
          </p:nvSpPr>
          <p:spPr>
            <a:xfrm>
              <a:off x="6755081" y="5532888"/>
              <a:ext cx="605125" cy="5796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4" name="Oval 243">
              <a:extLst>
                <a:ext uri="{FF2B5EF4-FFF2-40B4-BE49-F238E27FC236}">
                  <a16:creationId xmlns:a16="http://schemas.microsoft.com/office/drawing/2014/main" id="{3D7CF194-7B78-9145-9FE8-F188A7171207}"/>
                </a:ext>
              </a:extLst>
            </p:cNvPr>
            <p:cNvSpPr/>
            <p:nvPr/>
          </p:nvSpPr>
          <p:spPr>
            <a:xfrm>
              <a:off x="7773453" y="5377905"/>
              <a:ext cx="755524" cy="73033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5" name="Oval 244">
              <a:extLst>
                <a:ext uri="{FF2B5EF4-FFF2-40B4-BE49-F238E27FC236}">
                  <a16:creationId xmlns:a16="http://schemas.microsoft.com/office/drawing/2014/main" id="{EBDBA5A7-E95F-B04B-92CC-69DF7C02CED3}"/>
                </a:ext>
              </a:extLst>
            </p:cNvPr>
            <p:cNvSpPr/>
            <p:nvPr/>
          </p:nvSpPr>
          <p:spPr>
            <a:xfrm>
              <a:off x="8848361" y="5179010"/>
              <a:ext cx="884573" cy="93022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46" name="Oval 245">
              <a:extLst>
                <a:ext uri="{FF2B5EF4-FFF2-40B4-BE49-F238E27FC236}">
                  <a16:creationId xmlns:a16="http://schemas.microsoft.com/office/drawing/2014/main" id="{23FB64F7-4378-5A4E-94A8-5E11EE23A814}"/>
                </a:ext>
              </a:extLst>
            </p:cNvPr>
            <p:cNvSpPr/>
            <p:nvPr/>
          </p:nvSpPr>
          <p:spPr>
            <a:xfrm>
              <a:off x="9942279" y="5408902"/>
              <a:ext cx="717687" cy="70051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0" name="Textfeld 249">
              <a:extLst>
                <a:ext uri="{FF2B5EF4-FFF2-40B4-BE49-F238E27FC236}">
                  <a16:creationId xmlns:a16="http://schemas.microsoft.com/office/drawing/2014/main" id="{ECB2E53B-3E17-2E48-A894-FBDB5CA2BCAA}"/>
                </a:ext>
              </a:extLst>
            </p:cNvPr>
            <p:cNvSpPr txBox="1"/>
            <p:nvPr/>
          </p:nvSpPr>
          <p:spPr>
            <a:xfrm>
              <a:off x="10586217" y="4773473"/>
              <a:ext cx="928459" cy="369332"/>
            </a:xfrm>
            <a:prstGeom prst="rect">
              <a:avLst/>
            </a:prstGeom>
            <a:noFill/>
          </p:spPr>
          <p:txBody>
            <a:bodyPr wrap="none" rtlCol="0">
              <a:spAutoFit/>
            </a:bodyPr>
            <a:lstStyle/>
            <a:p>
              <a:r>
                <a:rPr lang="de-AT" dirty="0">
                  <a:solidFill>
                    <a:srgbClr val="0070C0"/>
                  </a:solidFill>
                  <a:cs typeface="Times New Roman" panose="02020603050405020304" pitchFamily="18" charset="0"/>
                </a:rPr>
                <a:t>Zukunft</a:t>
              </a:r>
            </a:p>
          </p:txBody>
        </p:sp>
      </p:grpSp>
      <p:grpSp>
        <p:nvGrpSpPr>
          <p:cNvPr id="215" name="Gruppieren 214">
            <a:extLst>
              <a:ext uri="{FF2B5EF4-FFF2-40B4-BE49-F238E27FC236}">
                <a16:creationId xmlns:a16="http://schemas.microsoft.com/office/drawing/2014/main" id="{0C701F60-B67F-1846-969F-99FA5412D25D}"/>
              </a:ext>
            </a:extLst>
          </p:cNvPr>
          <p:cNvGrpSpPr/>
          <p:nvPr/>
        </p:nvGrpSpPr>
        <p:grpSpPr>
          <a:xfrm>
            <a:off x="2955791" y="1231858"/>
            <a:ext cx="6177328" cy="3186044"/>
            <a:chOff x="2948069" y="1223785"/>
            <a:chExt cx="6177328" cy="3186044"/>
          </a:xfrm>
        </p:grpSpPr>
        <p:grpSp>
          <p:nvGrpSpPr>
            <p:cNvPr id="216" name="Gruppierung 2">
              <a:extLst>
                <a:ext uri="{FF2B5EF4-FFF2-40B4-BE49-F238E27FC236}">
                  <a16:creationId xmlns:a16="http://schemas.microsoft.com/office/drawing/2014/main" id="{A4AFE7DD-84C8-9144-A8F0-1DC27C854B00}"/>
                </a:ext>
              </a:extLst>
            </p:cNvPr>
            <p:cNvGrpSpPr>
              <a:grpSpLocks/>
            </p:cNvGrpSpPr>
            <p:nvPr/>
          </p:nvGrpSpPr>
          <p:grpSpPr bwMode="auto">
            <a:xfrm>
              <a:off x="3330699" y="1903179"/>
              <a:ext cx="5794698" cy="2506650"/>
              <a:chOff x="3275856" y="4005064"/>
              <a:chExt cx="4600672" cy="1606555"/>
            </a:xfrm>
          </p:grpSpPr>
          <p:pic>
            <p:nvPicPr>
              <p:cNvPr id="234" name="Bild 48">
                <a:extLst>
                  <a:ext uri="{FF2B5EF4-FFF2-40B4-BE49-F238E27FC236}">
                    <a16:creationId xmlns:a16="http://schemas.microsoft.com/office/drawing/2014/main" id="{FB672071-D45E-7B40-B64D-7BC30A25F36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3846" y="5208086"/>
                <a:ext cx="405863" cy="403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 name="Bild 49">
                <a:extLst>
                  <a:ext uri="{FF2B5EF4-FFF2-40B4-BE49-F238E27FC236}">
                    <a16:creationId xmlns:a16="http://schemas.microsoft.com/office/drawing/2014/main" id="{2DC7BFE6-91A9-384C-911C-BF6343F064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4031" y="4789392"/>
                <a:ext cx="461441" cy="382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6" name="Bild 51">
                <a:extLst>
                  <a:ext uri="{FF2B5EF4-FFF2-40B4-BE49-F238E27FC236}">
                    <a16:creationId xmlns:a16="http://schemas.microsoft.com/office/drawing/2014/main" id="{8EAC93F2-F3D0-6A42-83CF-E460E3E42DE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32277" y="5204926"/>
                <a:ext cx="452758" cy="4066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7" name="Bild 53">
                <a:extLst>
                  <a:ext uri="{FF2B5EF4-FFF2-40B4-BE49-F238E27FC236}">
                    <a16:creationId xmlns:a16="http://schemas.microsoft.com/office/drawing/2014/main" id="{4248F692-E22C-3B45-A509-E3174644B47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73466" y="5204927"/>
                <a:ext cx="409926" cy="397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8" name="Bild 42">
                <a:extLst>
                  <a:ext uri="{FF2B5EF4-FFF2-40B4-BE49-F238E27FC236}">
                    <a16:creationId xmlns:a16="http://schemas.microsoft.com/office/drawing/2014/main" id="{77EB90A9-8F3E-0E46-9F1E-782951A37C5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7992" y="4005064"/>
                <a:ext cx="458803"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47" name="Group 11">
                <a:extLst>
                  <a:ext uri="{FF2B5EF4-FFF2-40B4-BE49-F238E27FC236}">
                    <a16:creationId xmlns:a16="http://schemas.microsoft.com/office/drawing/2014/main" id="{64DAB7E5-47C7-F148-AC8F-02ABC47D2EB8}"/>
                  </a:ext>
                </a:extLst>
              </p:cNvPr>
              <p:cNvGrpSpPr>
                <a:grpSpLocks/>
              </p:cNvGrpSpPr>
              <p:nvPr/>
            </p:nvGrpSpPr>
            <p:grpSpPr bwMode="auto">
              <a:xfrm>
                <a:off x="4252833" y="4005064"/>
                <a:ext cx="383336" cy="369277"/>
                <a:chOff x="3828" y="2304"/>
                <a:chExt cx="2222" cy="1728"/>
              </a:xfrm>
            </p:grpSpPr>
            <p:pic>
              <p:nvPicPr>
                <p:cNvPr id="341" name="Picture 12" descr="Ac_1_30er">
                  <a:extLst>
                    <a:ext uri="{FF2B5EF4-FFF2-40B4-BE49-F238E27FC236}">
                      <a16:creationId xmlns:a16="http://schemas.microsoft.com/office/drawing/2014/main" id="{EDE38B76-1424-BE42-A8EA-5AA5D295DF3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8" y="2304"/>
                  <a:ext cx="1692" cy="1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2" name="Text Box 13">
                  <a:extLst>
                    <a:ext uri="{FF2B5EF4-FFF2-40B4-BE49-F238E27FC236}">
                      <a16:creationId xmlns:a16="http://schemas.microsoft.com/office/drawing/2014/main" id="{59E870C2-C593-8D45-A191-1FCA5D49951A}"/>
                    </a:ext>
                  </a:extLst>
                </p:cNvPr>
                <p:cNvSpPr txBox="1">
                  <a:spLocks noChangeArrowheads="1"/>
                </p:cNvSpPr>
                <p:nvPr/>
              </p:nvSpPr>
              <p:spPr bwMode="auto">
                <a:xfrm>
                  <a:off x="3865" y="2755"/>
                  <a:ext cx="2185" cy="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modern</a:t>
                  </a:r>
                </a:p>
              </p:txBody>
            </p:sp>
          </p:grpSp>
          <p:pic>
            <p:nvPicPr>
              <p:cNvPr id="251" name="Picture 15" descr="Neuh_oberflaech">
                <a:extLst>
                  <a:ext uri="{FF2B5EF4-FFF2-40B4-BE49-F238E27FC236}">
                    <a16:creationId xmlns:a16="http://schemas.microsoft.com/office/drawing/2014/main" id="{F6978449-252D-234A-AECD-98D71EA5E1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2808" y="4005064"/>
                <a:ext cx="26763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2" name="Picture 19" descr="Bildnummer: fpx51441">
                <a:extLst>
                  <a:ext uri="{FF2B5EF4-FFF2-40B4-BE49-F238E27FC236}">
                    <a16:creationId xmlns:a16="http://schemas.microsoft.com/office/drawing/2014/main" id="{CC3C17BE-EA08-9540-8FE9-1E8E4DF2EEA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58706" y="4005064"/>
                <a:ext cx="305869"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3" name="Gruppierung 26">
                <a:extLst>
                  <a:ext uri="{FF2B5EF4-FFF2-40B4-BE49-F238E27FC236}">
                    <a16:creationId xmlns:a16="http://schemas.microsoft.com/office/drawing/2014/main" id="{71A74781-5F27-8743-8781-6A4E76A36146}"/>
                  </a:ext>
                </a:extLst>
              </p:cNvPr>
              <p:cNvGrpSpPr>
                <a:grpSpLocks/>
              </p:cNvGrpSpPr>
              <p:nvPr/>
            </p:nvGrpSpPr>
            <p:grpSpPr bwMode="auto">
              <a:xfrm>
                <a:off x="3725532" y="4411268"/>
                <a:ext cx="402249" cy="369277"/>
                <a:chOff x="1561074" y="914401"/>
                <a:chExt cx="572526" cy="762000"/>
              </a:xfrm>
            </p:grpSpPr>
            <p:pic>
              <p:nvPicPr>
                <p:cNvPr id="339" name="Picture 6" descr="Bildnummer: fpx51435">
                  <a:extLst>
                    <a:ext uri="{FF2B5EF4-FFF2-40B4-BE49-F238E27FC236}">
                      <a16:creationId xmlns:a16="http://schemas.microsoft.com/office/drawing/2014/main" id="{9A69E09B-3A2D-7B4C-B7FE-33F4D4A2245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61074" y="914401"/>
                  <a:ext cx="572526"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0" name="Text Box 13">
                  <a:extLst>
                    <a:ext uri="{FF2B5EF4-FFF2-40B4-BE49-F238E27FC236}">
                      <a16:creationId xmlns:a16="http://schemas.microsoft.com/office/drawing/2014/main" id="{858A40AD-5BFE-314B-89EA-E0665252DAE6}"/>
                    </a:ext>
                  </a:extLst>
                </p:cNvPr>
                <p:cNvSpPr txBox="1">
                  <a:spLocks noChangeArrowheads="1"/>
                </p:cNvSpPr>
                <p:nvPr/>
              </p:nvSpPr>
              <p:spPr bwMode="auto">
                <a:xfrm>
                  <a:off x="1581726" y="1316823"/>
                  <a:ext cx="389822" cy="264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light</a:t>
                  </a:r>
                </a:p>
              </p:txBody>
            </p:sp>
          </p:grpSp>
          <p:grpSp>
            <p:nvGrpSpPr>
              <p:cNvPr id="254" name="Gruppierung 25">
                <a:extLst>
                  <a:ext uri="{FF2B5EF4-FFF2-40B4-BE49-F238E27FC236}">
                    <a16:creationId xmlns:a16="http://schemas.microsoft.com/office/drawing/2014/main" id="{FC68F8F9-BFA1-E240-B415-35D05FEBC8D0}"/>
                  </a:ext>
                </a:extLst>
              </p:cNvPr>
              <p:cNvGrpSpPr>
                <a:grpSpLocks/>
              </p:cNvGrpSpPr>
              <p:nvPr/>
            </p:nvGrpSpPr>
            <p:grpSpPr bwMode="auto">
              <a:xfrm>
                <a:off x="5499212" y="4005064"/>
                <a:ext cx="285718" cy="369277"/>
                <a:chOff x="1036238" y="914400"/>
                <a:chExt cx="569436" cy="762000"/>
              </a:xfrm>
            </p:grpSpPr>
            <p:pic>
              <p:nvPicPr>
                <p:cNvPr id="337" name="Picture 3" descr="Bildnummer: la9938-001">
                  <a:extLst>
                    <a:ext uri="{FF2B5EF4-FFF2-40B4-BE49-F238E27FC236}">
                      <a16:creationId xmlns:a16="http://schemas.microsoft.com/office/drawing/2014/main" id="{1E20BB1A-CE7C-6D4C-8C67-F39679BB4B89}"/>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36238" y="914400"/>
                  <a:ext cx="525861"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 name="Text Box 13">
                  <a:extLst>
                    <a:ext uri="{FF2B5EF4-FFF2-40B4-BE49-F238E27FC236}">
                      <a16:creationId xmlns:a16="http://schemas.microsoft.com/office/drawing/2014/main" id="{69BA232A-34C5-B94F-9EAF-32EC313CD65D}"/>
                    </a:ext>
                  </a:extLst>
                </p:cNvPr>
                <p:cNvSpPr txBox="1">
                  <a:spLocks noChangeArrowheads="1"/>
                </p:cNvSpPr>
                <p:nvPr/>
              </p:nvSpPr>
              <p:spPr bwMode="auto">
                <a:xfrm>
                  <a:off x="1044604" y="1045432"/>
                  <a:ext cx="561070" cy="2645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pure</a:t>
                  </a:r>
                </a:p>
              </p:txBody>
            </p:sp>
          </p:grpSp>
          <p:grpSp>
            <p:nvGrpSpPr>
              <p:cNvPr id="255" name="Gruppierung 24">
                <a:extLst>
                  <a:ext uri="{FF2B5EF4-FFF2-40B4-BE49-F238E27FC236}">
                    <a16:creationId xmlns:a16="http://schemas.microsoft.com/office/drawing/2014/main" id="{FAEEF5EA-922B-8A45-B8B2-025E0B27FE80}"/>
                  </a:ext>
                </a:extLst>
              </p:cNvPr>
              <p:cNvGrpSpPr>
                <a:grpSpLocks/>
              </p:cNvGrpSpPr>
              <p:nvPr/>
            </p:nvGrpSpPr>
            <p:grpSpPr bwMode="auto">
              <a:xfrm>
                <a:off x="3330051" y="4005064"/>
                <a:ext cx="362973" cy="369277"/>
                <a:chOff x="149531" y="914400"/>
                <a:chExt cx="661063" cy="701347"/>
              </a:xfrm>
            </p:grpSpPr>
            <p:pic>
              <p:nvPicPr>
                <p:cNvPr id="335" name="Picture 9" descr="Bildnummer: bc7860-001">
                  <a:extLst>
                    <a:ext uri="{FF2B5EF4-FFF2-40B4-BE49-F238E27FC236}">
                      <a16:creationId xmlns:a16="http://schemas.microsoft.com/office/drawing/2014/main" id="{D08E6D13-6D10-FB41-96ED-DAE94C68C9C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8600" y="914400"/>
                  <a:ext cx="510640" cy="7013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6" name="Text Box 13">
                  <a:extLst>
                    <a:ext uri="{FF2B5EF4-FFF2-40B4-BE49-F238E27FC236}">
                      <a16:creationId xmlns:a16="http://schemas.microsoft.com/office/drawing/2014/main" id="{D912C73E-6ADF-834C-B624-7529194B9457}"/>
                    </a:ext>
                  </a:extLst>
                </p:cNvPr>
                <p:cNvSpPr txBox="1">
                  <a:spLocks noChangeArrowheads="1"/>
                </p:cNvSpPr>
                <p:nvPr/>
              </p:nvSpPr>
              <p:spPr bwMode="auto">
                <a:xfrm>
                  <a:off x="149531" y="1229570"/>
                  <a:ext cx="661063" cy="2435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700" b="0">
                      <a:solidFill>
                        <a:srgbClr val="000000"/>
                      </a:solidFill>
                      <a:latin typeface="+mn-lt"/>
                      <a:cs typeface="Times New Roman" panose="02020603050405020304" pitchFamily="18" charset="0"/>
                    </a:rPr>
                    <a:t>healthy</a:t>
                  </a:r>
                </a:p>
              </p:txBody>
            </p:sp>
          </p:grpSp>
          <p:sp>
            <p:nvSpPr>
              <p:cNvPr id="256" name="Rechteck 27">
                <a:extLst>
                  <a:ext uri="{FF2B5EF4-FFF2-40B4-BE49-F238E27FC236}">
                    <a16:creationId xmlns:a16="http://schemas.microsoft.com/office/drawing/2014/main" id="{D7BD511B-8EF1-A044-9BF0-AA08F7ACDB7B}"/>
                  </a:ext>
                </a:extLst>
              </p:cNvPr>
              <p:cNvSpPr>
                <a:spLocks noChangeArrowheads="1"/>
              </p:cNvSpPr>
              <p:nvPr/>
            </p:nvSpPr>
            <p:spPr bwMode="auto">
              <a:xfrm>
                <a:off x="4574232" y="4119852"/>
                <a:ext cx="289156"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tasty</a:t>
                </a:r>
              </a:p>
            </p:txBody>
          </p:sp>
          <p:sp>
            <p:nvSpPr>
              <p:cNvPr id="257" name="Rechteck 28">
                <a:extLst>
                  <a:ext uri="{FF2B5EF4-FFF2-40B4-BE49-F238E27FC236}">
                    <a16:creationId xmlns:a16="http://schemas.microsoft.com/office/drawing/2014/main" id="{B4CD6A2A-9148-EE41-BF64-F6E2036B852A}"/>
                  </a:ext>
                </a:extLst>
              </p:cNvPr>
              <p:cNvSpPr>
                <a:spLocks noChangeArrowheads="1"/>
              </p:cNvSpPr>
              <p:nvPr/>
            </p:nvSpPr>
            <p:spPr bwMode="auto">
              <a:xfrm>
                <a:off x="4805042" y="4103378"/>
                <a:ext cx="462786"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minima-listic</a:t>
                </a:r>
              </a:p>
            </p:txBody>
          </p:sp>
          <p:pic>
            <p:nvPicPr>
              <p:cNvPr id="258" name="Bild 29">
                <a:extLst>
                  <a:ext uri="{FF2B5EF4-FFF2-40B4-BE49-F238E27FC236}">
                    <a16:creationId xmlns:a16="http://schemas.microsoft.com/office/drawing/2014/main" id="{60759E37-E982-804A-9A67-F57EC09B3E9F}"/>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08677" y="4005064"/>
                <a:ext cx="267635" cy="363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9" name="Rechteck 30">
                <a:extLst>
                  <a:ext uri="{FF2B5EF4-FFF2-40B4-BE49-F238E27FC236}">
                    <a16:creationId xmlns:a16="http://schemas.microsoft.com/office/drawing/2014/main" id="{F14E244E-6B0E-114D-BF0B-9D8FE7124415}"/>
                  </a:ext>
                </a:extLst>
              </p:cNvPr>
              <p:cNvSpPr>
                <a:spLocks noChangeArrowheads="1"/>
              </p:cNvSpPr>
              <p:nvPr/>
            </p:nvSpPr>
            <p:spPr bwMode="auto">
              <a:xfrm>
                <a:off x="5214953" y="4193513"/>
                <a:ext cx="27261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sexy</a:t>
                </a:r>
              </a:p>
            </p:txBody>
          </p:sp>
          <p:pic>
            <p:nvPicPr>
              <p:cNvPr id="260" name="Bild 31">
                <a:extLst>
                  <a:ext uri="{FF2B5EF4-FFF2-40B4-BE49-F238E27FC236}">
                    <a16:creationId xmlns:a16="http://schemas.microsoft.com/office/drawing/2014/main" id="{C4062882-12CA-B04F-8737-42F3D5F84F50}"/>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59713" y="4005064"/>
                <a:ext cx="26763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1" name="Rechteck 32">
                <a:extLst>
                  <a:ext uri="{FF2B5EF4-FFF2-40B4-BE49-F238E27FC236}">
                    <a16:creationId xmlns:a16="http://schemas.microsoft.com/office/drawing/2014/main" id="{1CDF8CD6-9DDF-8440-BD5A-F3EDC20AB4B9}"/>
                  </a:ext>
                </a:extLst>
              </p:cNvPr>
              <p:cNvSpPr>
                <a:spLocks noChangeArrowheads="1"/>
              </p:cNvSpPr>
              <p:nvPr/>
            </p:nvSpPr>
            <p:spPr bwMode="auto">
              <a:xfrm>
                <a:off x="3894954" y="4193707"/>
                <a:ext cx="416427"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erotically</a:t>
                </a:r>
              </a:p>
            </p:txBody>
          </p:sp>
          <p:pic>
            <p:nvPicPr>
              <p:cNvPr id="262" name="Picture 3" descr="ww199903022">
                <a:extLst>
                  <a:ext uri="{FF2B5EF4-FFF2-40B4-BE49-F238E27FC236}">
                    <a16:creationId xmlns:a16="http://schemas.microsoft.com/office/drawing/2014/main" id="{83C0B573-3B5F-0848-8AEA-3E285375646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26283" y="4005064"/>
                <a:ext cx="420569"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3" name="Rechteck 37">
                <a:extLst>
                  <a:ext uri="{FF2B5EF4-FFF2-40B4-BE49-F238E27FC236}">
                    <a16:creationId xmlns:a16="http://schemas.microsoft.com/office/drawing/2014/main" id="{A0B07B87-03D3-844B-B76D-044BF6F67763}"/>
                  </a:ext>
                </a:extLst>
              </p:cNvPr>
              <p:cNvSpPr>
                <a:spLocks noChangeArrowheads="1"/>
              </p:cNvSpPr>
              <p:nvPr/>
            </p:nvSpPr>
            <p:spPr bwMode="auto">
              <a:xfrm>
                <a:off x="6077629" y="4005064"/>
                <a:ext cx="434244"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modern </a:t>
                </a:r>
              </a:p>
              <a:p>
                <a:pPr algn="ctr"/>
                <a:r>
                  <a:rPr lang="en-US" sz="700">
                    <a:solidFill>
                      <a:srgbClr val="000000"/>
                    </a:solidFill>
                    <a:cs typeface="Times New Roman" panose="02020603050405020304" pitchFamily="18" charset="0"/>
                  </a:rPr>
                  <a:t>gemütlich</a:t>
                </a:r>
              </a:p>
            </p:txBody>
          </p:sp>
          <p:pic>
            <p:nvPicPr>
              <p:cNvPr id="264" name="Picture 5" descr="Bauernhof">
                <a:extLst>
                  <a:ext uri="{FF2B5EF4-FFF2-40B4-BE49-F238E27FC236}">
                    <a16:creationId xmlns:a16="http://schemas.microsoft.com/office/drawing/2014/main" id="{FF458517-AC8C-344C-9B0E-DF22FD26EDC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585086" y="4005064"/>
                <a:ext cx="382336"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5" name="Rechteck 39">
                <a:extLst>
                  <a:ext uri="{FF2B5EF4-FFF2-40B4-BE49-F238E27FC236}">
                    <a16:creationId xmlns:a16="http://schemas.microsoft.com/office/drawing/2014/main" id="{12A47660-3A30-A443-BDE8-644ADE047EDA}"/>
                  </a:ext>
                </a:extLst>
              </p:cNvPr>
              <p:cNvSpPr>
                <a:spLocks noChangeArrowheads="1"/>
              </p:cNvSpPr>
              <p:nvPr/>
            </p:nvSpPr>
            <p:spPr bwMode="auto">
              <a:xfrm>
                <a:off x="6553736" y="4005064"/>
                <a:ext cx="37697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peasant</a:t>
                </a:r>
              </a:p>
            </p:txBody>
          </p:sp>
          <p:pic>
            <p:nvPicPr>
              <p:cNvPr id="266" name="Bild 40">
                <a:extLst>
                  <a:ext uri="{FF2B5EF4-FFF2-40B4-BE49-F238E27FC236}">
                    <a16:creationId xmlns:a16="http://schemas.microsoft.com/office/drawing/2014/main" id="{6D736CDC-C083-4D4F-8B2B-E116903B08F1}"/>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005656" y="4005064"/>
                <a:ext cx="348882"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7" name="Rechteck 41">
                <a:extLst>
                  <a:ext uri="{FF2B5EF4-FFF2-40B4-BE49-F238E27FC236}">
                    <a16:creationId xmlns:a16="http://schemas.microsoft.com/office/drawing/2014/main" id="{4E20DDF4-B7E7-E740-8BC2-DC6FD1657ADD}"/>
                  </a:ext>
                </a:extLst>
              </p:cNvPr>
              <p:cNvSpPr>
                <a:spLocks noChangeArrowheads="1"/>
              </p:cNvSpPr>
              <p:nvPr/>
            </p:nvSpPr>
            <p:spPr bwMode="auto">
              <a:xfrm>
                <a:off x="6989659" y="4206409"/>
                <a:ext cx="317156"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sunny</a:t>
                </a:r>
              </a:p>
            </p:txBody>
          </p:sp>
          <p:pic>
            <p:nvPicPr>
              <p:cNvPr id="268" name="Bild 62">
                <a:extLst>
                  <a:ext uri="{FF2B5EF4-FFF2-40B4-BE49-F238E27FC236}">
                    <a16:creationId xmlns:a16="http://schemas.microsoft.com/office/drawing/2014/main" id="{AE0EA559-5B0F-EE4C-B1DB-44DC6340042A}"/>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373465" y="4411268"/>
                <a:ext cx="344102"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9" name="Bild 76">
                <a:extLst>
                  <a:ext uri="{FF2B5EF4-FFF2-40B4-BE49-F238E27FC236}">
                    <a16:creationId xmlns:a16="http://schemas.microsoft.com/office/drawing/2014/main" id="{7491D1EA-0956-4C43-B293-30226A74592C}"/>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799705" y="4005064"/>
                <a:ext cx="305869"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0" name="Rechteck 90">
                <a:extLst>
                  <a:ext uri="{FF2B5EF4-FFF2-40B4-BE49-F238E27FC236}">
                    <a16:creationId xmlns:a16="http://schemas.microsoft.com/office/drawing/2014/main" id="{8B7F8D59-E57E-164C-B287-19F7926D064A}"/>
                  </a:ext>
                </a:extLst>
              </p:cNvPr>
              <p:cNvSpPr>
                <a:spLocks noChangeArrowheads="1"/>
              </p:cNvSpPr>
              <p:nvPr/>
            </p:nvSpPr>
            <p:spPr bwMode="auto">
              <a:xfrm>
                <a:off x="5818439" y="4206409"/>
                <a:ext cx="320974"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sweet</a:t>
                </a:r>
              </a:p>
            </p:txBody>
          </p:sp>
          <p:sp>
            <p:nvSpPr>
              <p:cNvPr id="271" name="Rechteck 91">
                <a:extLst>
                  <a:ext uri="{FF2B5EF4-FFF2-40B4-BE49-F238E27FC236}">
                    <a16:creationId xmlns:a16="http://schemas.microsoft.com/office/drawing/2014/main" id="{E9C9F8BF-0212-0747-8A92-F25B572DAFD2}"/>
                  </a:ext>
                </a:extLst>
              </p:cNvPr>
              <p:cNvSpPr>
                <a:spLocks noChangeArrowheads="1"/>
              </p:cNvSpPr>
              <p:nvPr/>
            </p:nvSpPr>
            <p:spPr bwMode="auto">
              <a:xfrm>
                <a:off x="3360541" y="4616680"/>
                <a:ext cx="385881"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freshly</a:t>
                </a:r>
              </a:p>
              <a:p>
                <a:pPr algn="ctr"/>
                <a:r>
                  <a:rPr lang="en-US" sz="700">
                    <a:solidFill>
                      <a:srgbClr val="000000"/>
                    </a:solidFill>
                    <a:cs typeface="Times New Roman" panose="02020603050405020304" pitchFamily="18" charset="0"/>
                  </a:rPr>
                  <a:t> roasted</a:t>
                </a:r>
              </a:p>
            </p:txBody>
          </p:sp>
          <p:pic>
            <p:nvPicPr>
              <p:cNvPr id="272" name="Bild 110">
                <a:extLst>
                  <a:ext uri="{FF2B5EF4-FFF2-40B4-BE49-F238E27FC236}">
                    <a16:creationId xmlns:a16="http://schemas.microsoft.com/office/drawing/2014/main" id="{26E11625-2BDF-1941-BA14-4D3A00D82417}"/>
                  </a:ext>
                </a:extLst>
              </p:cNvPr>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46102" y="4411268"/>
                <a:ext cx="382336" cy="376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3" name="Rechteck 111">
                <a:extLst>
                  <a:ext uri="{FF2B5EF4-FFF2-40B4-BE49-F238E27FC236}">
                    <a16:creationId xmlns:a16="http://schemas.microsoft.com/office/drawing/2014/main" id="{A6DA2072-9734-E648-8D2D-866A30CFC00D}"/>
                  </a:ext>
                </a:extLst>
              </p:cNvPr>
              <p:cNvSpPr>
                <a:spLocks noChangeArrowheads="1"/>
              </p:cNvSpPr>
              <p:nvPr/>
            </p:nvSpPr>
            <p:spPr bwMode="auto">
              <a:xfrm>
                <a:off x="4174791" y="4606067"/>
                <a:ext cx="320974"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cheap</a:t>
                </a:r>
              </a:p>
            </p:txBody>
          </p:sp>
          <p:pic>
            <p:nvPicPr>
              <p:cNvPr id="274" name="Bild 112">
                <a:extLst>
                  <a:ext uri="{FF2B5EF4-FFF2-40B4-BE49-F238E27FC236}">
                    <a16:creationId xmlns:a16="http://schemas.microsoft.com/office/drawing/2014/main" id="{47E0687D-52E6-AD4D-84B4-6731AFE1E96B}"/>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537996" y="4411268"/>
                <a:ext cx="420569" cy="370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5" name="Rechteck 113">
                <a:extLst>
                  <a:ext uri="{FF2B5EF4-FFF2-40B4-BE49-F238E27FC236}">
                    <a16:creationId xmlns:a16="http://schemas.microsoft.com/office/drawing/2014/main" id="{F024BB99-54E4-6B47-A4BC-41367BA3EB1C}"/>
                  </a:ext>
                </a:extLst>
              </p:cNvPr>
              <p:cNvSpPr>
                <a:spLocks noChangeArrowheads="1"/>
              </p:cNvSpPr>
              <p:nvPr/>
            </p:nvSpPr>
            <p:spPr bwMode="auto">
              <a:xfrm>
                <a:off x="4605609" y="4599913"/>
                <a:ext cx="39606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very fast</a:t>
                </a:r>
              </a:p>
            </p:txBody>
          </p:sp>
          <p:pic>
            <p:nvPicPr>
              <p:cNvPr id="276" name="Bild 114">
                <a:extLst>
                  <a:ext uri="{FF2B5EF4-FFF2-40B4-BE49-F238E27FC236}">
                    <a16:creationId xmlns:a16="http://schemas.microsoft.com/office/drawing/2014/main" id="{10534DAC-F6D8-2443-B89B-63E477685360}"/>
                  </a:ext>
                </a:extLst>
              </p:cNvPr>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666589" y="4005064"/>
                <a:ext cx="26763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Rechteck 116">
                <a:extLst>
                  <a:ext uri="{FF2B5EF4-FFF2-40B4-BE49-F238E27FC236}">
                    <a16:creationId xmlns:a16="http://schemas.microsoft.com/office/drawing/2014/main" id="{6E02B113-22E2-9E4F-ABE5-D5CA3CE9C796}"/>
                  </a:ext>
                </a:extLst>
              </p:cNvPr>
              <p:cNvSpPr>
                <a:spLocks noChangeArrowheads="1"/>
              </p:cNvSpPr>
              <p:nvPr/>
            </p:nvSpPr>
            <p:spPr bwMode="auto">
              <a:xfrm>
                <a:off x="3635161" y="4222214"/>
                <a:ext cx="36806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friendly</a:t>
                </a:r>
              </a:p>
            </p:txBody>
          </p:sp>
          <p:sp>
            <p:nvSpPr>
              <p:cNvPr id="278" name="Rechteck 117">
                <a:extLst>
                  <a:ext uri="{FF2B5EF4-FFF2-40B4-BE49-F238E27FC236}">
                    <a16:creationId xmlns:a16="http://schemas.microsoft.com/office/drawing/2014/main" id="{7193BAAC-9EAB-B84D-925C-4A99E9CD309A}"/>
                  </a:ext>
                </a:extLst>
              </p:cNvPr>
              <p:cNvSpPr>
                <a:spLocks noChangeArrowheads="1"/>
              </p:cNvSpPr>
              <p:nvPr/>
            </p:nvSpPr>
            <p:spPr bwMode="auto">
              <a:xfrm>
                <a:off x="7423397" y="4005064"/>
                <a:ext cx="355336"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spoiled</a:t>
                </a:r>
              </a:p>
            </p:txBody>
          </p:sp>
          <p:pic>
            <p:nvPicPr>
              <p:cNvPr id="279" name="Bild 97">
                <a:extLst>
                  <a:ext uri="{FF2B5EF4-FFF2-40B4-BE49-F238E27FC236}">
                    <a16:creationId xmlns:a16="http://schemas.microsoft.com/office/drawing/2014/main" id="{2BCD78B1-5BE7-A643-9DEE-680954F070D1}"/>
                  </a:ext>
                </a:extLst>
              </p:cNvPr>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979276" y="4411268"/>
                <a:ext cx="488275"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0" name="Rechteck 89">
                <a:extLst>
                  <a:ext uri="{FF2B5EF4-FFF2-40B4-BE49-F238E27FC236}">
                    <a16:creationId xmlns:a16="http://schemas.microsoft.com/office/drawing/2014/main" id="{6BB99704-D949-A344-A9C0-E9A92DC13AD4}"/>
                  </a:ext>
                </a:extLst>
              </p:cNvPr>
              <p:cNvSpPr>
                <a:spLocks noChangeArrowheads="1"/>
              </p:cNvSpPr>
              <p:nvPr/>
            </p:nvSpPr>
            <p:spPr bwMode="auto">
              <a:xfrm>
                <a:off x="5005816" y="4595906"/>
                <a:ext cx="436790"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unhealthy</a:t>
                </a:r>
              </a:p>
            </p:txBody>
          </p:sp>
          <p:pic>
            <p:nvPicPr>
              <p:cNvPr id="281" name="Bild 101">
                <a:extLst>
                  <a:ext uri="{FF2B5EF4-FFF2-40B4-BE49-F238E27FC236}">
                    <a16:creationId xmlns:a16="http://schemas.microsoft.com/office/drawing/2014/main" id="{6FD4D4BD-7A78-1844-837B-141005D2CDB4}"/>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73349" y="4411268"/>
                <a:ext cx="470751"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2" name="Rechteck 117">
                <a:extLst>
                  <a:ext uri="{FF2B5EF4-FFF2-40B4-BE49-F238E27FC236}">
                    <a16:creationId xmlns:a16="http://schemas.microsoft.com/office/drawing/2014/main" id="{B0D6461F-DF6C-1546-8A57-7909F6954DF1}"/>
                  </a:ext>
                </a:extLst>
              </p:cNvPr>
              <p:cNvSpPr>
                <a:spLocks noChangeArrowheads="1"/>
              </p:cNvSpPr>
              <p:nvPr/>
            </p:nvSpPr>
            <p:spPr bwMode="auto">
              <a:xfrm>
                <a:off x="6012140" y="4448196"/>
                <a:ext cx="29679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hefty</a:t>
                </a:r>
              </a:p>
            </p:txBody>
          </p:sp>
          <p:pic>
            <p:nvPicPr>
              <p:cNvPr id="283" name="Bild 104">
                <a:extLst>
                  <a:ext uri="{FF2B5EF4-FFF2-40B4-BE49-F238E27FC236}">
                    <a16:creationId xmlns:a16="http://schemas.microsoft.com/office/drawing/2014/main" id="{58D479B9-D0EE-FA45-931D-5E37EAFB5085}"/>
                  </a:ext>
                </a:extLst>
              </p:cNvPr>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478702" y="4411268"/>
                <a:ext cx="486681" cy="3700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4" name="Rechteck 117">
                <a:extLst>
                  <a:ext uri="{FF2B5EF4-FFF2-40B4-BE49-F238E27FC236}">
                    <a16:creationId xmlns:a16="http://schemas.microsoft.com/office/drawing/2014/main" id="{C7F40DCD-11CE-474A-AE80-7D96540D23BA}"/>
                  </a:ext>
                </a:extLst>
              </p:cNvPr>
              <p:cNvSpPr>
                <a:spLocks noChangeArrowheads="1"/>
              </p:cNvSpPr>
              <p:nvPr/>
            </p:nvSpPr>
            <p:spPr bwMode="auto">
              <a:xfrm>
                <a:off x="5552692" y="4448196"/>
                <a:ext cx="285339"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rural</a:t>
                </a:r>
              </a:p>
            </p:txBody>
          </p:sp>
          <p:pic>
            <p:nvPicPr>
              <p:cNvPr id="285" name="Picture 33" descr="designveggies">
                <a:extLst>
                  <a:ext uri="{FF2B5EF4-FFF2-40B4-BE49-F238E27FC236}">
                    <a16:creationId xmlns:a16="http://schemas.microsoft.com/office/drawing/2014/main" id="{8C65F621-F898-EF44-9A18-D46F1BB4D153}"/>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470386" y="4411268"/>
                <a:ext cx="471548" cy="3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 name="Rechteck 37">
                <a:extLst>
                  <a:ext uri="{FF2B5EF4-FFF2-40B4-BE49-F238E27FC236}">
                    <a16:creationId xmlns:a16="http://schemas.microsoft.com/office/drawing/2014/main" id="{D7D7E9B9-7DEE-D34C-855A-C35B37850649}"/>
                  </a:ext>
                </a:extLst>
              </p:cNvPr>
              <p:cNvSpPr>
                <a:spLocks noChangeArrowheads="1"/>
              </p:cNvSpPr>
              <p:nvPr/>
            </p:nvSpPr>
            <p:spPr bwMode="auto">
              <a:xfrm>
                <a:off x="6480379" y="4374341"/>
                <a:ext cx="463515"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aesthetical</a:t>
                </a:r>
              </a:p>
              <a:p>
                <a:pPr algn="ctr"/>
                <a:r>
                  <a:rPr lang="en-US" sz="700">
                    <a:solidFill>
                      <a:srgbClr val="000000"/>
                    </a:solidFill>
                    <a:cs typeface="Times New Roman" panose="02020603050405020304" pitchFamily="18" charset="0"/>
                  </a:rPr>
                  <a:t>fresh</a:t>
                </a:r>
              </a:p>
            </p:txBody>
          </p:sp>
          <p:pic>
            <p:nvPicPr>
              <p:cNvPr id="287" name="Picture 31" descr="beach_hut">
                <a:extLst>
                  <a:ext uri="{FF2B5EF4-FFF2-40B4-BE49-F238E27FC236}">
                    <a16:creationId xmlns:a16="http://schemas.microsoft.com/office/drawing/2014/main" id="{55954BEC-09DF-FD43-B12A-1183AB91F4A6}"/>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929189" y="4374341"/>
                <a:ext cx="458803"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8" name="Rechteck 39">
                <a:extLst>
                  <a:ext uri="{FF2B5EF4-FFF2-40B4-BE49-F238E27FC236}">
                    <a16:creationId xmlns:a16="http://schemas.microsoft.com/office/drawing/2014/main" id="{0F5BB958-84D2-E643-869E-7F73DFAF5A54}"/>
                  </a:ext>
                </a:extLst>
              </p:cNvPr>
              <p:cNvSpPr>
                <a:spLocks noChangeArrowheads="1"/>
              </p:cNvSpPr>
              <p:nvPr/>
            </p:nvSpPr>
            <p:spPr bwMode="auto">
              <a:xfrm>
                <a:off x="6958679" y="4411268"/>
                <a:ext cx="43806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zeitgeistig</a:t>
                </a:r>
              </a:p>
            </p:txBody>
          </p:sp>
          <p:pic>
            <p:nvPicPr>
              <p:cNvPr id="289" name="Picture 3" descr="stammtisch">
                <a:extLst>
                  <a:ext uri="{FF2B5EF4-FFF2-40B4-BE49-F238E27FC236}">
                    <a16:creationId xmlns:a16="http://schemas.microsoft.com/office/drawing/2014/main" id="{3F258D87-B11C-A64B-B7CD-BF796B32D0F5}"/>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403922" y="4412038"/>
                <a:ext cx="442872" cy="347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0" name="Rechteck 117">
                <a:extLst>
                  <a:ext uri="{FF2B5EF4-FFF2-40B4-BE49-F238E27FC236}">
                    <a16:creationId xmlns:a16="http://schemas.microsoft.com/office/drawing/2014/main" id="{C957BEC3-F5BD-0D47-855B-A28D7F4480FC}"/>
                  </a:ext>
                </a:extLst>
              </p:cNvPr>
              <p:cNvSpPr>
                <a:spLocks noChangeArrowheads="1"/>
              </p:cNvSpPr>
              <p:nvPr/>
            </p:nvSpPr>
            <p:spPr bwMode="auto">
              <a:xfrm>
                <a:off x="7409922" y="4588385"/>
                <a:ext cx="450789"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traditional</a:t>
                </a:r>
              </a:p>
            </p:txBody>
          </p:sp>
          <p:sp>
            <p:nvSpPr>
              <p:cNvPr id="291" name="Rechteck 45">
                <a:extLst>
                  <a:ext uri="{FF2B5EF4-FFF2-40B4-BE49-F238E27FC236}">
                    <a16:creationId xmlns:a16="http://schemas.microsoft.com/office/drawing/2014/main" id="{ADFD4346-F7E2-994A-9198-1E0C3217DB69}"/>
                  </a:ext>
                </a:extLst>
              </p:cNvPr>
              <p:cNvSpPr>
                <a:spLocks noChangeArrowheads="1"/>
              </p:cNvSpPr>
              <p:nvPr/>
            </p:nvSpPr>
            <p:spPr bwMode="auto">
              <a:xfrm>
                <a:off x="3380271" y="5260778"/>
                <a:ext cx="463516"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berries</a:t>
                </a:r>
              </a:p>
              <a:p>
                <a:pPr algn="ctr"/>
                <a:r>
                  <a:rPr lang="en-US" sz="700">
                    <a:solidFill>
                      <a:srgbClr val="000000"/>
                    </a:solidFill>
                    <a:cs typeface="Times New Roman" panose="02020603050405020304" pitchFamily="18" charset="0"/>
                  </a:rPr>
                  <a:t>valley</a:t>
                </a:r>
              </a:p>
            </p:txBody>
          </p:sp>
          <p:pic>
            <p:nvPicPr>
              <p:cNvPr id="292" name="Bild 46">
                <a:extLst>
                  <a:ext uri="{FF2B5EF4-FFF2-40B4-BE49-F238E27FC236}">
                    <a16:creationId xmlns:a16="http://schemas.microsoft.com/office/drawing/2014/main" id="{C659951B-E8F4-8049-9BA6-AC68B43B7881}"/>
                  </a:ext>
                </a:extLst>
              </p:cNvPr>
              <p:cNvPicPr>
                <a:picLocks noChangeAspect="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794034" y="5205388"/>
                <a:ext cx="343306"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3" name="Rechteck 49">
                <a:extLst>
                  <a:ext uri="{FF2B5EF4-FFF2-40B4-BE49-F238E27FC236}">
                    <a16:creationId xmlns:a16="http://schemas.microsoft.com/office/drawing/2014/main" id="{0E42CB2B-0045-9E4A-B574-25AB44DF3226}"/>
                  </a:ext>
                </a:extLst>
              </p:cNvPr>
              <p:cNvSpPr>
                <a:spLocks noChangeArrowheads="1"/>
              </p:cNvSpPr>
              <p:nvPr/>
            </p:nvSpPr>
            <p:spPr bwMode="auto">
              <a:xfrm>
                <a:off x="3754911" y="5463293"/>
                <a:ext cx="39606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hero</a:t>
                </a:r>
              </a:p>
            </p:txBody>
          </p:sp>
          <p:pic>
            <p:nvPicPr>
              <p:cNvPr id="294" name="Bild 51">
                <a:extLst>
                  <a:ext uri="{FF2B5EF4-FFF2-40B4-BE49-F238E27FC236}">
                    <a16:creationId xmlns:a16="http://schemas.microsoft.com/office/drawing/2014/main" id="{8AFF5A37-136D-F646-9298-6A8CE44310C1}"/>
                  </a:ext>
                </a:extLst>
              </p:cNvPr>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152474" y="5205388"/>
                <a:ext cx="270821"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5" name="Rechteck 53">
                <a:extLst>
                  <a:ext uri="{FF2B5EF4-FFF2-40B4-BE49-F238E27FC236}">
                    <a16:creationId xmlns:a16="http://schemas.microsoft.com/office/drawing/2014/main" id="{D6669D6F-3A9E-DD41-88E2-0DBF25EBF296}"/>
                  </a:ext>
                </a:extLst>
              </p:cNvPr>
              <p:cNvSpPr>
                <a:spLocks noChangeArrowheads="1"/>
              </p:cNvSpPr>
              <p:nvPr/>
            </p:nvSpPr>
            <p:spPr bwMode="auto">
              <a:xfrm>
                <a:off x="4397465" y="5291916"/>
                <a:ext cx="502970"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natural</a:t>
                </a:r>
              </a:p>
              <a:p>
                <a:pPr algn="ctr"/>
                <a:r>
                  <a:rPr lang="en-US" sz="700">
                    <a:solidFill>
                      <a:srgbClr val="000000"/>
                    </a:solidFill>
                    <a:cs typeface="Times New Roman" panose="02020603050405020304" pitchFamily="18" charset="0"/>
                  </a:rPr>
                  <a:t>architecture</a:t>
                </a:r>
              </a:p>
            </p:txBody>
          </p:sp>
          <p:pic>
            <p:nvPicPr>
              <p:cNvPr id="296" name="Bild 55">
                <a:extLst>
                  <a:ext uri="{FF2B5EF4-FFF2-40B4-BE49-F238E27FC236}">
                    <a16:creationId xmlns:a16="http://schemas.microsoft.com/office/drawing/2014/main" id="{C06317E5-756E-A64E-B2AC-83C83E8F946E}"/>
                  </a:ext>
                </a:extLst>
              </p:cNvPr>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4889268" y="5205388"/>
                <a:ext cx="336933"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 name="Rechteck 56">
                <a:extLst>
                  <a:ext uri="{FF2B5EF4-FFF2-40B4-BE49-F238E27FC236}">
                    <a16:creationId xmlns:a16="http://schemas.microsoft.com/office/drawing/2014/main" id="{DD24DDA0-9211-C349-AEAA-FFA4E431A246}"/>
                  </a:ext>
                </a:extLst>
              </p:cNvPr>
              <p:cNvSpPr>
                <a:spLocks noChangeArrowheads="1"/>
              </p:cNvSpPr>
              <p:nvPr/>
            </p:nvSpPr>
            <p:spPr bwMode="auto">
              <a:xfrm>
                <a:off x="4846764" y="5426956"/>
                <a:ext cx="460971"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outlaw</a:t>
                </a:r>
              </a:p>
            </p:txBody>
          </p:sp>
          <p:pic>
            <p:nvPicPr>
              <p:cNvPr id="298" name="Bild 57">
                <a:extLst>
                  <a:ext uri="{FF2B5EF4-FFF2-40B4-BE49-F238E27FC236}">
                    <a16:creationId xmlns:a16="http://schemas.microsoft.com/office/drawing/2014/main" id="{B38D84E1-E30D-874D-8A5A-E59F31ACC8CB}"/>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5250894" y="5205388"/>
                <a:ext cx="351271"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9" name="Rechteck 58">
                <a:extLst>
                  <a:ext uri="{FF2B5EF4-FFF2-40B4-BE49-F238E27FC236}">
                    <a16:creationId xmlns:a16="http://schemas.microsoft.com/office/drawing/2014/main" id="{335D686F-113B-924F-AF45-F2E9B6D4FDC9}"/>
                  </a:ext>
                </a:extLst>
              </p:cNvPr>
              <p:cNvSpPr>
                <a:spLocks noChangeArrowheads="1"/>
              </p:cNvSpPr>
              <p:nvPr/>
            </p:nvSpPr>
            <p:spPr bwMode="auto">
              <a:xfrm>
                <a:off x="5223806" y="5370962"/>
                <a:ext cx="406245"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a:t>
                </a:r>
              </a:p>
              <a:p>
                <a:pPr algn="ctr"/>
                <a:r>
                  <a:rPr lang="en-US" sz="700">
                    <a:solidFill>
                      <a:srgbClr val="000000"/>
                    </a:solidFill>
                    <a:cs typeface="Times New Roman" panose="02020603050405020304" pitchFamily="18" charset="0"/>
                  </a:rPr>
                  <a:t>magician</a:t>
                </a:r>
              </a:p>
            </p:txBody>
          </p:sp>
          <p:pic>
            <p:nvPicPr>
              <p:cNvPr id="300" name="Bild 59">
                <a:extLst>
                  <a:ext uri="{FF2B5EF4-FFF2-40B4-BE49-F238E27FC236}">
                    <a16:creationId xmlns:a16="http://schemas.microsoft.com/office/drawing/2014/main" id="{DFA6FCCF-65FC-B54A-A59F-09C91D08646A}"/>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5629247" y="5205388"/>
                <a:ext cx="382336"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1" name="Rechteck 60">
                <a:extLst>
                  <a:ext uri="{FF2B5EF4-FFF2-40B4-BE49-F238E27FC236}">
                    <a16:creationId xmlns:a16="http://schemas.microsoft.com/office/drawing/2014/main" id="{CA5AEF71-2F67-6642-A796-A7F40F4E38B7}"/>
                  </a:ext>
                </a:extLst>
              </p:cNvPr>
              <p:cNvSpPr>
                <a:spLocks noChangeArrowheads="1"/>
              </p:cNvSpPr>
              <p:nvPr/>
            </p:nvSpPr>
            <p:spPr bwMode="auto">
              <a:xfrm>
                <a:off x="5570818" y="5476583"/>
                <a:ext cx="467334"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regular</a:t>
                </a:r>
              </a:p>
            </p:txBody>
          </p:sp>
          <p:pic>
            <p:nvPicPr>
              <p:cNvPr id="302" name="Bild 61">
                <a:extLst>
                  <a:ext uri="{FF2B5EF4-FFF2-40B4-BE49-F238E27FC236}">
                    <a16:creationId xmlns:a16="http://schemas.microsoft.com/office/drawing/2014/main" id="{1E5BCC1A-D18A-9246-A02A-1424BB54AEBB}"/>
                  </a:ext>
                </a:extLst>
              </p:cNvPr>
              <p:cNvPicPr>
                <a:picLocks noChangeAspect="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027809" y="5205388"/>
                <a:ext cx="363261"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3" name="Rechteck 73">
                <a:extLst>
                  <a:ext uri="{FF2B5EF4-FFF2-40B4-BE49-F238E27FC236}">
                    <a16:creationId xmlns:a16="http://schemas.microsoft.com/office/drawing/2014/main" id="{B93EEF72-1B21-024E-BEEF-1AD469627FF8}"/>
                  </a:ext>
                </a:extLst>
              </p:cNvPr>
              <p:cNvSpPr>
                <a:spLocks noChangeArrowheads="1"/>
              </p:cNvSpPr>
              <p:nvPr/>
            </p:nvSpPr>
            <p:spPr bwMode="auto">
              <a:xfrm>
                <a:off x="6338563" y="5213074"/>
                <a:ext cx="536060"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young &amp;</a:t>
                </a:r>
              </a:p>
              <a:p>
                <a:pPr algn="ctr"/>
                <a:r>
                  <a:rPr lang="en-US" sz="700">
                    <a:solidFill>
                      <a:srgbClr val="000000"/>
                    </a:solidFill>
                    <a:cs typeface="Times New Roman" panose="02020603050405020304" pitchFamily="18" charset="0"/>
                  </a:rPr>
                  <a:t>open-minded</a:t>
                </a:r>
              </a:p>
            </p:txBody>
          </p:sp>
          <p:pic>
            <p:nvPicPr>
              <p:cNvPr id="304" name="Bild 77">
                <a:extLst>
                  <a:ext uri="{FF2B5EF4-FFF2-40B4-BE49-F238E27FC236}">
                    <a16:creationId xmlns:a16="http://schemas.microsoft.com/office/drawing/2014/main" id="{AA9E950D-DED0-A04F-9AFB-20FDBD566174}"/>
                  </a:ext>
                </a:extLst>
              </p:cNvPr>
              <p:cNvPicPr>
                <a:picLocks noChangeAspect="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6809709" y="5205388"/>
                <a:ext cx="305869"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 name="Rechteck 75">
                <a:extLst>
                  <a:ext uri="{FF2B5EF4-FFF2-40B4-BE49-F238E27FC236}">
                    <a16:creationId xmlns:a16="http://schemas.microsoft.com/office/drawing/2014/main" id="{0DC2C990-0F17-E24E-AD68-BFEB4A32E668}"/>
                  </a:ext>
                </a:extLst>
              </p:cNvPr>
              <p:cNvSpPr>
                <a:spLocks noChangeArrowheads="1"/>
              </p:cNvSpPr>
              <p:nvPr/>
            </p:nvSpPr>
            <p:spPr bwMode="auto">
              <a:xfrm>
                <a:off x="6741127" y="5418260"/>
                <a:ext cx="415153"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caregiver</a:t>
                </a:r>
              </a:p>
            </p:txBody>
          </p:sp>
          <p:pic>
            <p:nvPicPr>
              <p:cNvPr id="306" name="Bild 78">
                <a:extLst>
                  <a:ext uri="{FF2B5EF4-FFF2-40B4-BE49-F238E27FC236}">
                    <a16:creationId xmlns:a16="http://schemas.microsoft.com/office/drawing/2014/main" id="{02FE5864-B89A-DC43-9543-71D6414FC5D3}"/>
                  </a:ext>
                </a:extLst>
              </p:cNvPr>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7133101" y="5205388"/>
                <a:ext cx="346492"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 name="Rechteck 79">
                <a:extLst>
                  <a:ext uri="{FF2B5EF4-FFF2-40B4-BE49-F238E27FC236}">
                    <a16:creationId xmlns:a16="http://schemas.microsoft.com/office/drawing/2014/main" id="{D360B731-9012-4D4E-B9EE-8DA94D51281F}"/>
                  </a:ext>
                </a:extLst>
              </p:cNvPr>
              <p:cNvSpPr>
                <a:spLocks noChangeArrowheads="1"/>
              </p:cNvSpPr>
              <p:nvPr/>
            </p:nvSpPr>
            <p:spPr bwMode="auto">
              <a:xfrm>
                <a:off x="7046001" y="5424415"/>
                <a:ext cx="473698"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creator</a:t>
                </a:r>
              </a:p>
            </p:txBody>
          </p:sp>
          <p:pic>
            <p:nvPicPr>
              <p:cNvPr id="308" name="Bild 80">
                <a:extLst>
                  <a:ext uri="{FF2B5EF4-FFF2-40B4-BE49-F238E27FC236}">
                    <a16:creationId xmlns:a16="http://schemas.microsoft.com/office/drawing/2014/main" id="{E2044827-C67C-C341-9777-3593ADF574AF}"/>
                  </a:ext>
                </a:extLst>
              </p:cNvPr>
              <p:cNvPicPr>
                <a:picLocks noChangeAspect="1"/>
              </p:cNvPicPr>
              <p:nvPr/>
            </p:nvPicPr>
            <p:blipFill>
              <a:blip r:embed="rId38" cstate="print">
                <a:extLst>
                  <a:ext uri="{28A0092B-C50C-407E-A947-70E740481C1C}">
                    <a14:useLocalDpi xmlns:a14="http://schemas.microsoft.com/office/drawing/2010/main" val="0"/>
                  </a:ext>
                </a:extLst>
              </a:blip>
              <a:srcRect/>
              <a:stretch>
                <a:fillRect/>
              </a:stretch>
            </p:blipFill>
            <p:spPr bwMode="auto">
              <a:xfrm rot="10800000" flipV="1">
                <a:off x="7489948" y="5205388"/>
                <a:ext cx="356847"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9" name="Rechteck 81">
                <a:extLst>
                  <a:ext uri="{FF2B5EF4-FFF2-40B4-BE49-F238E27FC236}">
                    <a16:creationId xmlns:a16="http://schemas.microsoft.com/office/drawing/2014/main" id="{33722A42-2F59-CB43-9788-AB7CF9D1AA5D}"/>
                  </a:ext>
                </a:extLst>
              </p:cNvPr>
              <p:cNvSpPr>
                <a:spLocks noChangeArrowheads="1"/>
              </p:cNvSpPr>
              <p:nvPr/>
            </p:nvSpPr>
            <p:spPr bwMode="auto">
              <a:xfrm>
                <a:off x="7444372" y="5184616"/>
                <a:ext cx="39988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ruler</a:t>
                </a:r>
              </a:p>
            </p:txBody>
          </p:sp>
          <p:pic>
            <p:nvPicPr>
              <p:cNvPr id="310" name="Bild 118">
                <a:extLst>
                  <a:ext uri="{FF2B5EF4-FFF2-40B4-BE49-F238E27FC236}">
                    <a16:creationId xmlns:a16="http://schemas.microsoft.com/office/drawing/2014/main" id="{BD97B146-EC52-FC44-AFF8-9D6134729191}"/>
                  </a:ext>
                </a:extLst>
              </p:cNvPr>
              <p:cNvPicPr>
                <a:picLocks noChangeAspect="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3373465" y="4778412"/>
                <a:ext cx="37596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11" name="Group 20">
                <a:extLst>
                  <a:ext uri="{FF2B5EF4-FFF2-40B4-BE49-F238E27FC236}">
                    <a16:creationId xmlns:a16="http://schemas.microsoft.com/office/drawing/2014/main" id="{3EE8738B-13F5-D147-A934-D1B8E8FF31A2}"/>
                  </a:ext>
                </a:extLst>
              </p:cNvPr>
              <p:cNvGrpSpPr>
                <a:grpSpLocks/>
              </p:cNvGrpSpPr>
              <p:nvPr/>
            </p:nvGrpSpPr>
            <p:grpSpPr bwMode="auto">
              <a:xfrm>
                <a:off x="3755711" y="4778412"/>
                <a:ext cx="541732" cy="406205"/>
                <a:chOff x="4191" y="1728"/>
                <a:chExt cx="1145" cy="1200"/>
              </a:xfrm>
            </p:grpSpPr>
            <p:pic>
              <p:nvPicPr>
                <p:cNvPr id="333" name="Picture 21" descr="Image number: fpx55678">
                  <a:extLst>
                    <a:ext uri="{FF2B5EF4-FFF2-40B4-BE49-F238E27FC236}">
                      <a16:creationId xmlns:a16="http://schemas.microsoft.com/office/drawing/2014/main" id="{1CCF3106-434D-E34A-8622-A3CC2BB9901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272" y="1728"/>
                  <a:ext cx="1064"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4" name="Rectangle 22">
                  <a:extLst>
                    <a:ext uri="{FF2B5EF4-FFF2-40B4-BE49-F238E27FC236}">
                      <a16:creationId xmlns:a16="http://schemas.microsoft.com/office/drawing/2014/main" id="{2227B922-EB0B-304D-BA01-B21A13BCC421}"/>
                    </a:ext>
                  </a:extLst>
                </p:cNvPr>
                <p:cNvSpPr>
                  <a:spLocks noChangeArrowheads="1"/>
                </p:cNvSpPr>
                <p:nvPr/>
              </p:nvSpPr>
              <p:spPr bwMode="auto">
                <a:xfrm>
                  <a:off x="4191" y="2170"/>
                  <a:ext cx="1089" cy="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dirty="0">
                      <a:solidFill>
                        <a:srgbClr val="000000"/>
                      </a:solidFill>
                      <a:cs typeface="Times New Roman" panose="02020603050405020304" pitchFamily="18" charset="0"/>
                    </a:rPr>
                    <a:t>very tasty </a:t>
                  </a:r>
                </a:p>
                <a:p>
                  <a:pPr algn="ctr"/>
                  <a:r>
                    <a:rPr lang="en-US" sz="700" dirty="0">
                      <a:solidFill>
                        <a:srgbClr val="000000"/>
                      </a:solidFill>
                      <a:cs typeface="Times New Roman" panose="02020603050405020304" pitchFamily="18" charset="0"/>
                    </a:rPr>
                    <a:t>slow food</a:t>
                  </a:r>
                </a:p>
              </p:txBody>
            </p:sp>
          </p:grpSp>
          <p:grpSp>
            <p:nvGrpSpPr>
              <p:cNvPr id="312" name="Group 23">
                <a:extLst>
                  <a:ext uri="{FF2B5EF4-FFF2-40B4-BE49-F238E27FC236}">
                    <a16:creationId xmlns:a16="http://schemas.microsoft.com/office/drawing/2014/main" id="{A816FA8E-C38D-E147-8187-F0CA2F37B9B7}"/>
                  </a:ext>
                </a:extLst>
              </p:cNvPr>
              <p:cNvGrpSpPr>
                <a:grpSpLocks/>
              </p:cNvGrpSpPr>
              <p:nvPr/>
            </p:nvGrpSpPr>
            <p:grpSpPr bwMode="auto">
              <a:xfrm>
                <a:off x="4329304" y="4778412"/>
                <a:ext cx="458803" cy="406205"/>
                <a:chOff x="3120" y="1728"/>
                <a:chExt cx="1056" cy="1200"/>
              </a:xfrm>
            </p:grpSpPr>
            <p:pic>
              <p:nvPicPr>
                <p:cNvPr id="331" name="Picture 24" descr="Image number: 200025589-001">
                  <a:extLst>
                    <a:ext uri="{FF2B5EF4-FFF2-40B4-BE49-F238E27FC236}">
                      <a16:creationId xmlns:a16="http://schemas.microsoft.com/office/drawing/2014/main" id="{DA958DFC-8EFB-6246-AF28-DF6C3D18F26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120" y="1728"/>
                  <a:ext cx="1056" cy="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 name="Rectangle 25">
                  <a:extLst>
                    <a:ext uri="{FF2B5EF4-FFF2-40B4-BE49-F238E27FC236}">
                      <a16:creationId xmlns:a16="http://schemas.microsoft.com/office/drawing/2014/main" id="{E5A613EA-EA5C-5E45-8459-E159A2E39D98}"/>
                    </a:ext>
                  </a:extLst>
                </p:cNvPr>
                <p:cNvSpPr>
                  <a:spLocks noChangeArrowheads="1"/>
                </p:cNvSpPr>
                <p:nvPr/>
              </p:nvSpPr>
              <p:spPr bwMode="auto">
                <a:xfrm>
                  <a:off x="3168" y="2239"/>
                  <a:ext cx="960" cy="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fresh taste</a:t>
                  </a:r>
                </a:p>
              </p:txBody>
            </p:sp>
          </p:grpSp>
          <p:grpSp>
            <p:nvGrpSpPr>
              <p:cNvPr id="313" name="Group 17">
                <a:extLst>
                  <a:ext uri="{FF2B5EF4-FFF2-40B4-BE49-F238E27FC236}">
                    <a16:creationId xmlns:a16="http://schemas.microsoft.com/office/drawing/2014/main" id="{2F4FF952-8413-5E46-B18F-056F09887679}"/>
                  </a:ext>
                </a:extLst>
              </p:cNvPr>
              <p:cNvGrpSpPr>
                <a:grpSpLocks/>
              </p:cNvGrpSpPr>
              <p:nvPr/>
            </p:nvGrpSpPr>
            <p:grpSpPr bwMode="auto">
              <a:xfrm>
                <a:off x="4788108" y="4778414"/>
                <a:ext cx="535270" cy="406205"/>
                <a:chOff x="1987" y="2698"/>
                <a:chExt cx="1478" cy="845"/>
              </a:xfrm>
            </p:grpSpPr>
            <p:pic>
              <p:nvPicPr>
                <p:cNvPr id="329" name="Picture 18" descr="Bildnummer: fpx54705">
                  <a:extLst>
                    <a:ext uri="{FF2B5EF4-FFF2-40B4-BE49-F238E27FC236}">
                      <a16:creationId xmlns:a16="http://schemas.microsoft.com/office/drawing/2014/main" id="{4780E4BB-4129-9842-9156-171A32EC21B6}"/>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2093" y="2698"/>
                  <a:ext cx="1056" cy="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0" name="Rectangle 19">
                  <a:extLst>
                    <a:ext uri="{FF2B5EF4-FFF2-40B4-BE49-F238E27FC236}">
                      <a16:creationId xmlns:a16="http://schemas.microsoft.com/office/drawing/2014/main" id="{4794744F-58FD-894D-8860-B5A822860D82}"/>
                    </a:ext>
                  </a:extLst>
                </p:cNvPr>
                <p:cNvSpPr>
                  <a:spLocks noChangeArrowheads="1"/>
                </p:cNvSpPr>
                <p:nvPr/>
              </p:nvSpPr>
              <p:spPr bwMode="auto">
                <a:xfrm>
                  <a:off x="1987" y="3136"/>
                  <a:ext cx="1478" cy="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shapely</a:t>
                  </a:r>
                </a:p>
              </p:txBody>
            </p:sp>
          </p:grpSp>
          <p:grpSp>
            <p:nvGrpSpPr>
              <p:cNvPr id="314" name="Group 26">
                <a:extLst>
                  <a:ext uri="{FF2B5EF4-FFF2-40B4-BE49-F238E27FC236}">
                    <a16:creationId xmlns:a16="http://schemas.microsoft.com/office/drawing/2014/main" id="{46DEC9DB-FB33-CD47-ABE3-A126B0DD1706}"/>
                  </a:ext>
                </a:extLst>
              </p:cNvPr>
              <p:cNvGrpSpPr>
                <a:grpSpLocks/>
              </p:cNvGrpSpPr>
              <p:nvPr/>
            </p:nvGrpSpPr>
            <p:grpSpPr bwMode="auto">
              <a:xfrm>
                <a:off x="5226274" y="4778415"/>
                <a:ext cx="464162" cy="406205"/>
                <a:chOff x="4215" y="3024"/>
                <a:chExt cx="1282" cy="1152"/>
              </a:xfrm>
            </p:grpSpPr>
            <p:pic>
              <p:nvPicPr>
                <p:cNvPr id="327" name="Picture 27" descr="gauderfest2">
                  <a:extLst>
                    <a:ext uri="{FF2B5EF4-FFF2-40B4-BE49-F238E27FC236}">
                      <a16:creationId xmlns:a16="http://schemas.microsoft.com/office/drawing/2014/main" id="{1B6048D5-D0CF-5246-A7DD-E26DDB601721}"/>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4272" y="3024"/>
                  <a:ext cx="1056"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 name="Rectangle 28">
                  <a:extLst>
                    <a:ext uri="{FF2B5EF4-FFF2-40B4-BE49-F238E27FC236}">
                      <a16:creationId xmlns:a16="http://schemas.microsoft.com/office/drawing/2014/main" id="{5E7FA624-106A-4E4F-9623-8FC974356F02}"/>
                    </a:ext>
                  </a:extLst>
                </p:cNvPr>
                <p:cNvSpPr>
                  <a:spLocks noChangeArrowheads="1"/>
                </p:cNvSpPr>
                <p:nvPr/>
              </p:nvSpPr>
              <p:spPr bwMode="auto">
                <a:xfrm>
                  <a:off x="4215" y="3354"/>
                  <a:ext cx="1282"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brewery tradition</a:t>
                  </a:r>
                </a:p>
              </p:txBody>
            </p:sp>
          </p:grpSp>
          <p:grpSp>
            <p:nvGrpSpPr>
              <p:cNvPr id="315" name="Group 11">
                <a:extLst>
                  <a:ext uri="{FF2B5EF4-FFF2-40B4-BE49-F238E27FC236}">
                    <a16:creationId xmlns:a16="http://schemas.microsoft.com/office/drawing/2014/main" id="{E04257DE-7DB3-CF46-BE0C-3F33B214EDB9}"/>
                  </a:ext>
                </a:extLst>
              </p:cNvPr>
              <p:cNvGrpSpPr>
                <a:grpSpLocks/>
              </p:cNvGrpSpPr>
              <p:nvPr/>
            </p:nvGrpSpPr>
            <p:grpSpPr bwMode="auto">
              <a:xfrm>
                <a:off x="5591013" y="4778416"/>
                <a:ext cx="486682" cy="406205"/>
                <a:chOff x="1536" y="3288"/>
                <a:chExt cx="960" cy="792"/>
              </a:xfrm>
            </p:grpSpPr>
            <p:pic>
              <p:nvPicPr>
                <p:cNvPr id="325" name="Picture 12" descr="Bildnummer: 200023177-001">
                  <a:extLst>
                    <a:ext uri="{FF2B5EF4-FFF2-40B4-BE49-F238E27FC236}">
                      <a16:creationId xmlns:a16="http://schemas.microsoft.com/office/drawing/2014/main" id="{D074838E-F3C5-0644-8758-515B5CD4BF49}"/>
                    </a:ext>
                  </a:extLst>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1687" y="3288"/>
                  <a:ext cx="754" cy="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6" name="Rectangle 13">
                  <a:extLst>
                    <a:ext uri="{FF2B5EF4-FFF2-40B4-BE49-F238E27FC236}">
                      <a16:creationId xmlns:a16="http://schemas.microsoft.com/office/drawing/2014/main" id="{4867C448-5CC3-744C-B748-1CA36B841984}"/>
                    </a:ext>
                  </a:extLst>
                </p:cNvPr>
                <p:cNvSpPr>
                  <a:spLocks noChangeArrowheads="1"/>
                </p:cNvSpPr>
                <p:nvPr/>
              </p:nvSpPr>
              <p:spPr bwMode="auto">
                <a:xfrm>
                  <a:off x="1536" y="3372"/>
                  <a:ext cx="960" cy="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dirty="0">
                      <a:solidFill>
                        <a:srgbClr val="000000"/>
                      </a:solidFill>
                      <a:cs typeface="Times New Roman" panose="02020603050405020304" pitchFamily="18" charset="0"/>
                    </a:rPr>
                    <a:t>natural</a:t>
                  </a:r>
                </a:p>
                <a:p>
                  <a:pPr algn="ctr"/>
                  <a:r>
                    <a:rPr lang="en-US" sz="700" dirty="0">
                      <a:solidFill>
                        <a:srgbClr val="000000"/>
                      </a:solidFill>
                      <a:cs typeface="Times New Roman" panose="02020603050405020304" pitchFamily="18" charset="0"/>
                    </a:rPr>
                    <a:t>ingredients</a:t>
                  </a:r>
                </a:p>
              </p:txBody>
            </p:sp>
          </p:grpSp>
          <p:grpSp>
            <p:nvGrpSpPr>
              <p:cNvPr id="316" name="Group 8">
                <a:extLst>
                  <a:ext uri="{FF2B5EF4-FFF2-40B4-BE49-F238E27FC236}">
                    <a16:creationId xmlns:a16="http://schemas.microsoft.com/office/drawing/2014/main" id="{00299430-E37D-374A-9445-8EB70639662F}"/>
                  </a:ext>
                </a:extLst>
              </p:cNvPr>
              <p:cNvGrpSpPr>
                <a:grpSpLocks/>
              </p:cNvGrpSpPr>
              <p:nvPr/>
            </p:nvGrpSpPr>
            <p:grpSpPr bwMode="auto">
              <a:xfrm>
                <a:off x="6059700" y="4778412"/>
                <a:ext cx="380272" cy="406204"/>
                <a:chOff x="3609" y="2976"/>
                <a:chExt cx="1167" cy="1152"/>
              </a:xfrm>
            </p:grpSpPr>
            <p:pic>
              <p:nvPicPr>
                <p:cNvPr id="323" name="Picture 9" descr="Image number: ab71941">
                  <a:extLst>
                    <a:ext uri="{FF2B5EF4-FFF2-40B4-BE49-F238E27FC236}">
                      <a16:creationId xmlns:a16="http://schemas.microsoft.com/office/drawing/2014/main" id="{5AAC8138-DAD7-E949-8CC2-AEEACA81DDFC}"/>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696" y="2976"/>
                  <a:ext cx="1056" cy="1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4" name="Rectangle 10">
                  <a:extLst>
                    <a:ext uri="{FF2B5EF4-FFF2-40B4-BE49-F238E27FC236}">
                      <a16:creationId xmlns:a16="http://schemas.microsoft.com/office/drawing/2014/main" id="{44579EF1-5EED-6B44-B9F3-BE6836FFE40E}"/>
                    </a:ext>
                  </a:extLst>
                </p:cNvPr>
                <p:cNvSpPr>
                  <a:spLocks noChangeArrowheads="1"/>
                </p:cNvSpPr>
                <p:nvPr/>
              </p:nvSpPr>
              <p:spPr bwMode="auto">
                <a:xfrm>
                  <a:off x="3609" y="3305"/>
                  <a:ext cx="1167" cy="5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high tech</a:t>
                  </a:r>
                </a:p>
              </p:txBody>
            </p:sp>
          </p:grpSp>
          <p:pic>
            <p:nvPicPr>
              <p:cNvPr id="317" name="Bild 135">
                <a:extLst>
                  <a:ext uri="{FF2B5EF4-FFF2-40B4-BE49-F238E27FC236}">
                    <a16:creationId xmlns:a16="http://schemas.microsoft.com/office/drawing/2014/main" id="{34B55361-CB74-4747-B87F-6D896D3E4023}"/>
                  </a:ext>
                </a:extLst>
              </p:cNvPr>
              <p:cNvPicPr>
                <a:picLocks noChangeAspect="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6444896" y="4778412"/>
                <a:ext cx="458803" cy="4062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8" name="Rechteck 73">
                <a:extLst>
                  <a:ext uri="{FF2B5EF4-FFF2-40B4-BE49-F238E27FC236}">
                    <a16:creationId xmlns:a16="http://schemas.microsoft.com/office/drawing/2014/main" id="{0102E543-8B75-674F-93EE-1FD50BFFBC3B}"/>
                  </a:ext>
                </a:extLst>
              </p:cNvPr>
              <p:cNvSpPr>
                <a:spLocks noChangeArrowheads="1"/>
              </p:cNvSpPr>
              <p:nvPr/>
            </p:nvSpPr>
            <p:spPr bwMode="auto">
              <a:xfrm>
                <a:off x="6403017" y="4778415"/>
                <a:ext cx="440608"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the  baker</a:t>
                </a:r>
              </a:p>
            </p:txBody>
          </p:sp>
          <p:sp>
            <p:nvSpPr>
              <p:cNvPr id="319" name="Rechteck 73">
                <a:extLst>
                  <a:ext uri="{FF2B5EF4-FFF2-40B4-BE49-F238E27FC236}">
                    <a16:creationId xmlns:a16="http://schemas.microsoft.com/office/drawing/2014/main" id="{C92C6F2F-8C1F-E945-8300-F6B332CEB7A1}"/>
                  </a:ext>
                </a:extLst>
              </p:cNvPr>
              <p:cNvSpPr>
                <a:spLocks noChangeArrowheads="1"/>
              </p:cNvSpPr>
              <p:nvPr/>
            </p:nvSpPr>
            <p:spPr bwMode="auto">
              <a:xfrm>
                <a:off x="6816271" y="4778411"/>
                <a:ext cx="538267"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dirty="0">
                    <a:solidFill>
                      <a:srgbClr val="000000"/>
                    </a:solidFill>
                    <a:cs typeface="Times New Roman" panose="02020603050405020304" pitchFamily="18" charset="0"/>
                  </a:rPr>
                  <a:t>vibrant urban</a:t>
                </a:r>
              </a:p>
            </p:txBody>
          </p:sp>
          <p:pic>
            <p:nvPicPr>
              <p:cNvPr id="320" name="Bild 139">
                <a:extLst>
                  <a:ext uri="{FF2B5EF4-FFF2-40B4-BE49-F238E27FC236}">
                    <a16:creationId xmlns:a16="http://schemas.microsoft.com/office/drawing/2014/main" id="{F58AAC12-97A8-A64E-905D-92B5D8BDB23D}"/>
                  </a:ext>
                </a:extLst>
              </p:cNvPr>
              <p:cNvPicPr>
                <a:picLocks noChangeAspect="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7387992" y="4790721"/>
                <a:ext cx="458803" cy="381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1" name="Rechteck 73">
                <a:extLst>
                  <a:ext uri="{FF2B5EF4-FFF2-40B4-BE49-F238E27FC236}">
                    <a16:creationId xmlns:a16="http://schemas.microsoft.com/office/drawing/2014/main" id="{94D8FE96-F4A1-3443-89D5-349734E1C2AC}"/>
                  </a:ext>
                </a:extLst>
              </p:cNvPr>
              <p:cNvSpPr>
                <a:spLocks noChangeArrowheads="1"/>
              </p:cNvSpPr>
              <p:nvPr/>
            </p:nvSpPr>
            <p:spPr bwMode="auto">
              <a:xfrm>
                <a:off x="7377376" y="4815341"/>
                <a:ext cx="499152" cy="128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700">
                    <a:solidFill>
                      <a:srgbClr val="000000"/>
                    </a:solidFill>
                    <a:cs typeface="Times New Roman" panose="02020603050405020304" pitchFamily="18" charset="0"/>
                  </a:rPr>
                  <a:t>from nature</a:t>
                </a:r>
              </a:p>
            </p:txBody>
          </p:sp>
          <p:sp>
            <p:nvSpPr>
              <p:cNvPr id="322" name="Rechteck 107">
                <a:extLst>
                  <a:ext uri="{FF2B5EF4-FFF2-40B4-BE49-F238E27FC236}">
                    <a16:creationId xmlns:a16="http://schemas.microsoft.com/office/drawing/2014/main" id="{F6AA8666-6BF2-D747-9950-2C2498DAA0F6}"/>
                  </a:ext>
                </a:extLst>
              </p:cNvPr>
              <p:cNvSpPr>
                <a:spLocks noChangeArrowheads="1"/>
              </p:cNvSpPr>
              <p:nvPr/>
            </p:nvSpPr>
            <p:spPr bwMode="auto">
              <a:xfrm>
                <a:off x="3275856" y="4870747"/>
                <a:ext cx="573473" cy="197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700">
                    <a:solidFill>
                      <a:srgbClr val="000000"/>
                    </a:solidFill>
                    <a:cs typeface="Times New Roman" panose="02020603050405020304" pitchFamily="18" charset="0"/>
                  </a:rPr>
                  <a:t>Hearty</a:t>
                </a:r>
              </a:p>
              <a:p>
                <a:pPr algn="ctr"/>
                <a:r>
                  <a:rPr lang="en-US" sz="700">
                    <a:solidFill>
                      <a:srgbClr val="000000"/>
                    </a:solidFill>
                    <a:cs typeface="Times New Roman" panose="02020603050405020304" pitchFamily="18" charset="0"/>
                  </a:rPr>
                  <a:t>welcome</a:t>
                </a:r>
              </a:p>
            </p:txBody>
          </p:sp>
        </p:grpSp>
        <p:sp>
          <p:nvSpPr>
            <p:cNvPr id="220" name="Titel 1">
              <a:extLst>
                <a:ext uri="{FF2B5EF4-FFF2-40B4-BE49-F238E27FC236}">
                  <a16:creationId xmlns:a16="http://schemas.microsoft.com/office/drawing/2014/main" id="{3F3E37AF-79A3-9547-ADA8-71891D37225A}"/>
                </a:ext>
              </a:extLst>
            </p:cNvPr>
            <p:cNvSpPr txBox="1">
              <a:spLocks/>
            </p:cNvSpPr>
            <p:nvPr/>
          </p:nvSpPr>
          <p:spPr>
            <a:xfrm>
              <a:off x="4391255" y="1223785"/>
              <a:ext cx="3816424" cy="577272"/>
            </a:xfrm>
            <a:prstGeom prst="rect">
              <a:avLst/>
            </a:prstGeom>
          </p:spPr>
          <p:txBody>
            <a:bodyPr/>
            <a:lstStyle>
              <a:lvl1pPr algn="l" rtl="0" eaLnBrk="0" fontAlgn="base" hangingPunct="0">
                <a:spcBef>
                  <a:spcPct val="0"/>
                </a:spcBef>
                <a:spcAft>
                  <a:spcPct val="0"/>
                </a:spcAft>
                <a:defRPr sz="2400">
                  <a:solidFill>
                    <a:srgbClr val="EC9123"/>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2400">
                  <a:solidFill>
                    <a:srgbClr val="EC9123"/>
                  </a:solidFill>
                  <a:latin typeface="Arial" pitchFamily="-112"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2400">
                  <a:solidFill>
                    <a:srgbClr val="EC9123"/>
                  </a:solidFill>
                  <a:latin typeface="Arial" pitchFamily="-112" charset="0"/>
                </a:defRPr>
              </a:lvl6pPr>
              <a:lvl7pPr marL="914400" algn="l" rtl="0" eaLnBrk="0" fontAlgn="base" hangingPunct="0">
                <a:spcBef>
                  <a:spcPct val="0"/>
                </a:spcBef>
                <a:spcAft>
                  <a:spcPct val="0"/>
                </a:spcAft>
                <a:defRPr sz="2400">
                  <a:solidFill>
                    <a:srgbClr val="EC9123"/>
                  </a:solidFill>
                  <a:latin typeface="Arial" pitchFamily="-112" charset="0"/>
                </a:defRPr>
              </a:lvl7pPr>
              <a:lvl8pPr marL="1371600" algn="l" rtl="0" eaLnBrk="0" fontAlgn="base" hangingPunct="0">
                <a:spcBef>
                  <a:spcPct val="0"/>
                </a:spcBef>
                <a:spcAft>
                  <a:spcPct val="0"/>
                </a:spcAft>
                <a:defRPr sz="2400">
                  <a:solidFill>
                    <a:srgbClr val="EC9123"/>
                  </a:solidFill>
                  <a:latin typeface="Arial" pitchFamily="-112" charset="0"/>
                </a:defRPr>
              </a:lvl8pPr>
              <a:lvl9pPr marL="1828800" algn="l" rtl="0" eaLnBrk="0" fontAlgn="base" hangingPunct="0">
                <a:spcBef>
                  <a:spcPct val="0"/>
                </a:spcBef>
                <a:spcAft>
                  <a:spcPct val="0"/>
                </a:spcAft>
                <a:defRPr sz="2400">
                  <a:solidFill>
                    <a:srgbClr val="EC9123"/>
                  </a:solidFill>
                  <a:latin typeface="Arial" pitchFamily="-112" charset="0"/>
                </a:defRPr>
              </a:lvl9pPr>
            </a:lstStyle>
            <a:p>
              <a:pPr algn="ctr">
                <a:defRPr/>
              </a:pPr>
              <a:r>
                <a:rPr lang="de-AT" sz="1800" dirty="0">
                  <a:solidFill>
                    <a:srgbClr val="000000"/>
                  </a:solidFill>
                  <a:latin typeface="+mn-lt"/>
                  <a:cs typeface="Times New Roman" panose="02020603050405020304" pitchFamily="18" charset="0"/>
                </a:rPr>
                <a:t>Meaning-Pool Wertefelder</a:t>
              </a:r>
            </a:p>
            <a:p>
              <a:pPr algn="ctr">
                <a:defRPr/>
              </a:pPr>
              <a:r>
                <a:rPr lang="de-AT" sz="1400" dirty="0">
                  <a:solidFill>
                    <a:srgbClr val="000000"/>
                  </a:solidFill>
                  <a:latin typeface="+mn-lt"/>
                  <a:cs typeface="Times New Roman" panose="02020603050405020304" pitchFamily="18" charset="0"/>
                </a:rPr>
                <a:t>Neue und modifizierte Wertefelder</a:t>
              </a:r>
            </a:p>
            <a:p>
              <a:pPr marL="171450" indent="-171450" algn="ctr">
                <a:buFontTx/>
                <a:buChar char="-"/>
                <a:defRPr/>
              </a:pPr>
              <a:endParaRPr lang="de-AT" sz="1600" dirty="0">
                <a:solidFill>
                  <a:srgbClr val="000000"/>
                </a:solidFill>
                <a:latin typeface="+mn-lt"/>
                <a:cs typeface="Times New Roman" panose="02020603050405020304" pitchFamily="18" charset="0"/>
              </a:endParaRPr>
            </a:p>
          </p:txBody>
        </p:sp>
        <p:sp>
          <p:nvSpPr>
            <p:cNvPr id="221" name="Pfeil nach unten 220">
              <a:extLst>
                <a:ext uri="{FF2B5EF4-FFF2-40B4-BE49-F238E27FC236}">
                  <a16:creationId xmlns:a16="http://schemas.microsoft.com/office/drawing/2014/main" id="{DF3747F3-FCA1-0D49-A39E-3B76C5110883}"/>
                </a:ext>
              </a:extLst>
            </p:cNvPr>
            <p:cNvSpPr/>
            <p:nvPr/>
          </p:nvSpPr>
          <p:spPr>
            <a:xfrm rot="17781730" flipH="1">
              <a:off x="3016595" y="2756904"/>
              <a:ext cx="296492" cy="433544"/>
            </a:xfrm>
            <a:prstGeom prst="downArrow">
              <a:avLst>
                <a:gd name="adj1" fmla="val 50000"/>
                <a:gd name="adj2" fmla="val 23252"/>
              </a:avLst>
            </a:prstGeom>
            <a:solidFill>
              <a:schemeClr val="bg1">
                <a:lumMod val="85000"/>
                <a:alpha val="4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400" dirty="0">
                <a:solidFill>
                  <a:srgbClr val="000000"/>
                </a:solidFill>
                <a:cs typeface="Times New Roman" panose="02020603050405020304" pitchFamily="18" charset="0"/>
              </a:endParaRPr>
            </a:p>
          </p:txBody>
        </p:sp>
      </p:grpSp>
      <p:sp>
        <p:nvSpPr>
          <p:cNvPr id="8" name="Freihandform 7">
            <a:extLst>
              <a:ext uri="{FF2B5EF4-FFF2-40B4-BE49-F238E27FC236}">
                <a16:creationId xmlns:a16="http://schemas.microsoft.com/office/drawing/2014/main" id="{B8DFEBE9-0654-9A45-8E5D-AA19D9B46525}"/>
              </a:ext>
            </a:extLst>
          </p:cNvPr>
          <p:cNvSpPr/>
          <p:nvPr/>
        </p:nvSpPr>
        <p:spPr>
          <a:xfrm rot="15913022">
            <a:off x="5866090" y="1319490"/>
            <a:ext cx="1906954" cy="3474720"/>
          </a:xfrm>
          <a:custGeom>
            <a:avLst/>
            <a:gdLst>
              <a:gd name="connsiteX0" fmla="*/ 2341880 w 2488184"/>
              <a:gd name="connsiteY0" fmla="*/ 0 h 3474720"/>
              <a:gd name="connsiteX1" fmla="*/ 2341880 w 2488184"/>
              <a:gd name="connsiteY1" fmla="*/ 0 h 3474720"/>
              <a:gd name="connsiteX2" fmla="*/ 1976120 w 2488184"/>
              <a:gd name="connsiteY2" fmla="*/ 73152 h 3474720"/>
              <a:gd name="connsiteX3" fmla="*/ 147320 w 2488184"/>
              <a:gd name="connsiteY3" fmla="*/ 219456 h 3474720"/>
              <a:gd name="connsiteX4" fmla="*/ 37592 w 2488184"/>
              <a:gd name="connsiteY4" fmla="*/ 292608 h 3474720"/>
              <a:gd name="connsiteX5" fmla="*/ 37592 w 2488184"/>
              <a:gd name="connsiteY5" fmla="*/ 658368 h 3474720"/>
              <a:gd name="connsiteX6" fmla="*/ 74168 w 2488184"/>
              <a:gd name="connsiteY6" fmla="*/ 841248 h 3474720"/>
              <a:gd name="connsiteX7" fmla="*/ 183896 w 2488184"/>
              <a:gd name="connsiteY7" fmla="*/ 950976 h 3474720"/>
              <a:gd name="connsiteX8" fmla="*/ 257048 w 2488184"/>
              <a:gd name="connsiteY8" fmla="*/ 1060704 h 3474720"/>
              <a:gd name="connsiteX9" fmla="*/ 330200 w 2488184"/>
              <a:gd name="connsiteY9" fmla="*/ 1463040 h 3474720"/>
              <a:gd name="connsiteX10" fmla="*/ 403352 w 2488184"/>
              <a:gd name="connsiteY10" fmla="*/ 1572768 h 3474720"/>
              <a:gd name="connsiteX11" fmla="*/ 330200 w 2488184"/>
              <a:gd name="connsiteY11" fmla="*/ 1792224 h 3474720"/>
              <a:gd name="connsiteX12" fmla="*/ 403352 w 2488184"/>
              <a:gd name="connsiteY12" fmla="*/ 2231136 h 3474720"/>
              <a:gd name="connsiteX13" fmla="*/ 549656 w 2488184"/>
              <a:gd name="connsiteY13" fmla="*/ 2340864 h 3474720"/>
              <a:gd name="connsiteX14" fmla="*/ 805688 w 2488184"/>
              <a:gd name="connsiteY14" fmla="*/ 2560320 h 3474720"/>
              <a:gd name="connsiteX15" fmla="*/ 1098296 w 2488184"/>
              <a:gd name="connsiteY15" fmla="*/ 3072384 h 3474720"/>
              <a:gd name="connsiteX16" fmla="*/ 1354328 w 2488184"/>
              <a:gd name="connsiteY16" fmla="*/ 3255264 h 3474720"/>
              <a:gd name="connsiteX17" fmla="*/ 2488184 w 2488184"/>
              <a:gd name="connsiteY17" fmla="*/ 3474720 h 3474720"/>
              <a:gd name="connsiteX18" fmla="*/ 2415032 w 2488184"/>
              <a:gd name="connsiteY18" fmla="*/ 3291840 h 3474720"/>
              <a:gd name="connsiteX19" fmla="*/ 2012696 w 2488184"/>
              <a:gd name="connsiteY19" fmla="*/ 2779776 h 3474720"/>
              <a:gd name="connsiteX20" fmla="*/ 1939544 w 2488184"/>
              <a:gd name="connsiteY20" fmla="*/ 2633472 h 3474720"/>
              <a:gd name="connsiteX21" fmla="*/ 1829816 w 2488184"/>
              <a:gd name="connsiteY21" fmla="*/ 2450592 h 3474720"/>
              <a:gd name="connsiteX22" fmla="*/ 1756664 w 2488184"/>
              <a:gd name="connsiteY22" fmla="*/ 2267712 h 3474720"/>
              <a:gd name="connsiteX23" fmla="*/ 1500632 w 2488184"/>
              <a:gd name="connsiteY23" fmla="*/ 2084832 h 3474720"/>
              <a:gd name="connsiteX24" fmla="*/ 1171448 w 2488184"/>
              <a:gd name="connsiteY24" fmla="*/ 1792224 h 3474720"/>
              <a:gd name="connsiteX25" fmla="*/ 1134872 w 2488184"/>
              <a:gd name="connsiteY25" fmla="*/ 1645920 h 3474720"/>
              <a:gd name="connsiteX26" fmla="*/ 1061720 w 2488184"/>
              <a:gd name="connsiteY26" fmla="*/ 1499616 h 3474720"/>
              <a:gd name="connsiteX27" fmla="*/ 1390904 w 2488184"/>
              <a:gd name="connsiteY27" fmla="*/ 1280160 h 3474720"/>
              <a:gd name="connsiteX28" fmla="*/ 1646936 w 2488184"/>
              <a:gd name="connsiteY28" fmla="*/ 1207008 h 3474720"/>
              <a:gd name="connsiteX29" fmla="*/ 1829816 w 2488184"/>
              <a:gd name="connsiteY29" fmla="*/ 987552 h 3474720"/>
              <a:gd name="connsiteX30" fmla="*/ 1171448 w 2488184"/>
              <a:gd name="connsiteY30" fmla="*/ 585216 h 3474720"/>
              <a:gd name="connsiteX31" fmla="*/ 1427480 w 2488184"/>
              <a:gd name="connsiteY31" fmla="*/ 329184 h 3474720"/>
              <a:gd name="connsiteX32" fmla="*/ 2159000 w 2488184"/>
              <a:gd name="connsiteY32" fmla="*/ 109728 h 3474720"/>
              <a:gd name="connsiteX33" fmla="*/ 1902968 w 2488184"/>
              <a:gd name="connsiteY33" fmla="*/ 109728 h 3474720"/>
              <a:gd name="connsiteX34" fmla="*/ 1976120 w 2488184"/>
              <a:gd name="connsiteY34" fmla="*/ 109728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8184" h="3474720">
                <a:moveTo>
                  <a:pt x="2341880" y="0"/>
                </a:moveTo>
                <a:lnTo>
                  <a:pt x="2341880" y="0"/>
                </a:lnTo>
                <a:cubicBezTo>
                  <a:pt x="2219960" y="24384"/>
                  <a:pt x="2100127" y="64133"/>
                  <a:pt x="1976120" y="73152"/>
                </a:cubicBezTo>
                <a:cubicBezTo>
                  <a:pt x="1507548" y="107230"/>
                  <a:pt x="691506" y="-52637"/>
                  <a:pt x="147320" y="219456"/>
                </a:cubicBezTo>
                <a:cubicBezTo>
                  <a:pt x="108002" y="239115"/>
                  <a:pt x="74168" y="268224"/>
                  <a:pt x="37592" y="292608"/>
                </a:cubicBezTo>
                <a:cubicBezTo>
                  <a:pt x="-15371" y="504460"/>
                  <a:pt x="-9608" y="398767"/>
                  <a:pt x="37592" y="658368"/>
                </a:cubicBezTo>
                <a:cubicBezTo>
                  <a:pt x="48713" y="719532"/>
                  <a:pt x="46366" y="785644"/>
                  <a:pt x="74168" y="841248"/>
                </a:cubicBezTo>
                <a:cubicBezTo>
                  <a:pt x="97301" y="887513"/>
                  <a:pt x="150782" y="911239"/>
                  <a:pt x="183896" y="950976"/>
                </a:cubicBezTo>
                <a:cubicBezTo>
                  <a:pt x="212038" y="984746"/>
                  <a:pt x="232664" y="1024128"/>
                  <a:pt x="257048" y="1060704"/>
                </a:cubicBezTo>
                <a:cubicBezTo>
                  <a:pt x="265524" y="1120034"/>
                  <a:pt x="293245" y="1376812"/>
                  <a:pt x="330200" y="1463040"/>
                </a:cubicBezTo>
                <a:cubicBezTo>
                  <a:pt x="347516" y="1503445"/>
                  <a:pt x="378968" y="1536192"/>
                  <a:pt x="403352" y="1572768"/>
                </a:cubicBezTo>
                <a:cubicBezTo>
                  <a:pt x="378968" y="1645920"/>
                  <a:pt x="330200" y="1715115"/>
                  <a:pt x="330200" y="1792224"/>
                </a:cubicBezTo>
                <a:cubicBezTo>
                  <a:pt x="330200" y="1940546"/>
                  <a:pt x="348267" y="2093422"/>
                  <a:pt x="403352" y="2231136"/>
                </a:cubicBezTo>
                <a:cubicBezTo>
                  <a:pt x="425992" y="2287736"/>
                  <a:pt x="500051" y="2305432"/>
                  <a:pt x="549656" y="2340864"/>
                </a:cubicBezTo>
                <a:cubicBezTo>
                  <a:pt x="744621" y="2480125"/>
                  <a:pt x="584602" y="2339234"/>
                  <a:pt x="805688" y="2560320"/>
                </a:cubicBezTo>
                <a:cubicBezTo>
                  <a:pt x="917394" y="2895439"/>
                  <a:pt x="832575" y="2718089"/>
                  <a:pt x="1098296" y="3072384"/>
                </a:cubicBezTo>
                <a:cubicBezTo>
                  <a:pt x="1153870" y="3239107"/>
                  <a:pt x="1109068" y="3202235"/>
                  <a:pt x="1354328" y="3255264"/>
                </a:cubicBezTo>
                <a:cubicBezTo>
                  <a:pt x="1730599" y="3336620"/>
                  <a:pt x="2110232" y="3401568"/>
                  <a:pt x="2488184" y="3474720"/>
                </a:cubicBezTo>
                <a:cubicBezTo>
                  <a:pt x="2463800" y="3413760"/>
                  <a:pt x="2452107" y="3346026"/>
                  <a:pt x="2415032" y="3291840"/>
                </a:cubicBezTo>
                <a:cubicBezTo>
                  <a:pt x="2292455" y="3112689"/>
                  <a:pt x="2109774" y="2973931"/>
                  <a:pt x="2012696" y="2779776"/>
                </a:cubicBezTo>
                <a:cubicBezTo>
                  <a:pt x="1988312" y="2731008"/>
                  <a:pt x="1966023" y="2681135"/>
                  <a:pt x="1939544" y="2633472"/>
                </a:cubicBezTo>
                <a:cubicBezTo>
                  <a:pt x="1905019" y="2571327"/>
                  <a:pt x="1861609" y="2514178"/>
                  <a:pt x="1829816" y="2450592"/>
                </a:cubicBezTo>
                <a:cubicBezTo>
                  <a:pt x="1800454" y="2391868"/>
                  <a:pt x="1791462" y="2323388"/>
                  <a:pt x="1756664" y="2267712"/>
                </a:cubicBezTo>
                <a:cubicBezTo>
                  <a:pt x="1666639" y="2123672"/>
                  <a:pt x="1631792" y="2176644"/>
                  <a:pt x="1500632" y="2084832"/>
                </a:cubicBezTo>
                <a:cubicBezTo>
                  <a:pt x="1356636" y="1984035"/>
                  <a:pt x="1285932" y="1906708"/>
                  <a:pt x="1171448" y="1792224"/>
                </a:cubicBezTo>
                <a:cubicBezTo>
                  <a:pt x="1159256" y="1743456"/>
                  <a:pt x="1152523" y="1692988"/>
                  <a:pt x="1134872" y="1645920"/>
                </a:cubicBezTo>
                <a:cubicBezTo>
                  <a:pt x="1115727" y="1594867"/>
                  <a:pt x="1049892" y="1552842"/>
                  <a:pt x="1061720" y="1499616"/>
                </a:cubicBezTo>
                <a:cubicBezTo>
                  <a:pt x="1109115" y="1286339"/>
                  <a:pt x="1241164" y="1317595"/>
                  <a:pt x="1390904" y="1280160"/>
                </a:cubicBezTo>
                <a:cubicBezTo>
                  <a:pt x="1477013" y="1258633"/>
                  <a:pt x="1561592" y="1231392"/>
                  <a:pt x="1646936" y="1207008"/>
                </a:cubicBezTo>
                <a:cubicBezTo>
                  <a:pt x="1684446" y="1182001"/>
                  <a:pt x="1882851" y="1075943"/>
                  <a:pt x="1829816" y="987552"/>
                </a:cubicBezTo>
                <a:cubicBezTo>
                  <a:pt x="1743747" y="844103"/>
                  <a:pt x="1293419" y="646202"/>
                  <a:pt x="1171448" y="585216"/>
                </a:cubicBezTo>
                <a:cubicBezTo>
                  <a:pt x="1256792" y="499872"/>
                  <a:pt x="1313425" y="368664"/>
                  <a:pt x="1427480" y="329184"/>
                </a:cubicBezTo>
                <a:cubicBezTo>
                  <a:pt x="2221529" y="54321"/>
                  <a:pt x="2055332" y="524401"/>
                  <a:pt x="2159000" y="109728"/>
                </a:cubicBezTo>
                <a:cubicBezTo>
                  <a:pt x="1944102" y="23769"/>
                  <a:pt x="2022546" y="-9850"/>
                  <a:pt x="1902968" y="109728"/>
                </a:cubicBezTo>
                <a:lnTo>
                  <a:pt x="1976120" y="109728"/>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11" name="Gruppieren 10">
            <a:extLst>
              <a:ext uri="{FF2B5EF4-FFF2-40B4-BE49-F238E27FC236}">
                <a16:creationId xmlns:a16="http://schemas.microsoft.com/office/drawing/2014/main" id="{41876B71-DC9A-8947-BCE0-780A8FCF5432}"/>
              </a:ext>
            </a:extLst>
          </p:cNvPr>
          <p:cNvGrpSpPr/>
          <p:nvPr/>
        </p:nvGrpSpPr>
        <p:grpSpPr>
          <a:xfrm>
            <a:off x="9344271" y="3434236"/>
            <a:ext cx="2227675" cy="576064"/>
            <a:chOff x="9344271" y="3434236"/>
            <a:chExt cx="2227675" cy="576064"/>
          </a:xfrm>
        </p:grpSpPr>
        <p:sp>
          <p:nvSpPr>
            <p:cNvPr id="224" name="Titel 1"/>
            <p:cNvSpPr txBox="1">
              <a:spLocks/>
            </p:cNvSpPr>
            <p:nvPr/>
          </p:nvSpPr>
          <p:spPr>
            <a:xfrm>
              <a:off x="9479392" y="3434236"/>
              <a:ext cx="2092554" cy="576064"/>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r>
                <a:rPr lang="de-AT" sz="2000" b="0" dirty="0">
                  <a:solidFill>
                    <a:srgbClr val="000000"/>
                  </a:solidFill>
                  <a:latin typeface="+mn-lt"/>
                  <a:cs typeface="Times New Roman" panose="02020603050405020304" pitchFamily="18" charset="0"/>
                </a:rPr>
                <a:t>Heuristik</a:t>
              </a:r>
            </a:p>
            <a:p>
              <a:pPr algn="ctr"/>
              <a:r>
                <a:rPr lang="de-AT" sz="1400" b="0" dirty="0">
                  <a:solidFill>
                    <a:srgbClr val="000000"/>
                  </a:solidFill>
                  <a:latin typeface="+mn-lt"/>
                  <a:cs typeface="Times New Roman" panose="02020603050405020304" pitchFamily="18" charset="0"/>
                </a:rPr>
                <a:t>Prüfung der logischen Konsistenz</a:t>
              </a:r>
            </a:p>
            <a:p>
              <a:pPr algn="ctr">
                <a:buFontTx/>
                <a:buChar char="-"/>
              </a:pPr>
              <a:endParaRPr lang="de-AT" sz="1800" b="0" dirty="0">
                <a:solidFill>
                  <a:srgbClr val="000000"/>
                </a:solidFill>
                <a:latin typeface="+mn-lt"/>
                <a:cs typeface="Times New Roman" panose="02020603050405020304" pitchFamily="18" charset="0"/>
              </a:endParaRPr>
            </a:p>
          </p:txBody>
        </p:sp>
        <p:sp>
          <p:nvSpPr>
            <p:cNvPr id="344" name="Pfeil nach unten 343">
              <a:extLst>
                <a:ext uri="{FF2B5EF4-FFF2-40B4-BE49-F238E27FC236}">
                  <a16:creationId xmlns:a16="http://schemas.microsoft.com/office/drawing/2014/main" id="{013DF668-E554-A24D-9ACD-8E3DF2F76A4B}"/>
                </a:ext>
              </a:extLst>
            </p:cNvPr>
            <p:cNvSpPr/>
            <p:nvPr/>
          </p:nvSpPr>
          <p:spPr>
            <a:xfrm rot="6625743" flipH="1">
              <a:off x="9412797" y="3459611"/>
              <a:ext cx="296492" cy="433544"/>
            </a:xfrm>
            <a:prstGeom prst="downArrow">
              <a:avLst>
                <a:gd name="adj1" fmla="val 50000"/>
                <a:gd name="adj2" fmla="val 23252"/>
              </a:avLst>
            </a:prstGeom>
            <a:solidFill>
              <a:schemeClr val="bg1">
                <a:lumMod val="85000"/>
                <a:alpha val="4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1050" dirty="0">
                <a:solidFill>
                  <a:srgbClr val="000000"/>
                </a:solidFill>
                <a:cs typeface="Times New Roman" panose="02020603050405020304" pitchFamily="18" charset="0"/>
              </a:endParaRPr>
            </a:p>
          </p:txBody>
        </p:sp>
      </p:grpSp>
    </p:spTree>
    <p:extLst>
      <p:ext uri="{BB962C8B-B14F-4D97-AF65-F5344CB8AC3E}">
        <p14:creationId xmlns:p14="http://schemas.microsoft.com/office/powerpoint/2010/main" val="27417271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21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4"/>
          <p:cNvSpPr txBox="1">
            <a:spLocks noChangeArrowheads="1"/>
          </p:cNvSpPr>
          <p:nvPr/>
        </p:nvSpPr>
        <p:spPr bwMode="auto">
          <a:xfrm>
            <a:off x="792749" y="260920"/>
            <a:ext cx="7705145" cy="46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69" tIns="47884" rIns="95769" bIns="47884">
            <a:spAutoFit/>
          </a:bodyPr>
          <a:lstStyle>
            <a:lvl1pPr defTabSz="957263">
              <a:defRPr sz="1200">
                <a:solidFill>
                  <a:schemeClr val="bg1"/>
                </a:solidFill>
                <a:latin typeface="Trebuchet MS" charset="0"/>
                <a:ea typeface="MS PGothic" charset="-128"/>
              </a:defRPr>
            </a:lvl1pPr>
            <a:lvl2pPr marL="37931725" indent="-37474525" defTabSz="957263">
              <a:defRPr sz="1200">
                <a:solidFill>
                  <a:schemeClr val="bg1"/>
                </a:solidFill>
                <a:latin typeface="Trebuchet MS" charset="0"/>
                <a:ea typeface="MS PGothic" charset="-128"/>
              </a:defRPr>
            </a:lvl2pPr>
            <a:lvl3pPr marL="1143000" indent="-228600" defTabSz="957263">
              <a:defRPr sz="1200">
                <a:solidFill>
                  <a:schemeClr val="bg1"/>
                </a:solidFill>
                <a:latin typeface="Trebuchet MS" charset="0"/>
                <a:ea typeface="MS PGothic" charset="-128"/>
              </a:defRPr>
            </a:lvl3pPr>
            <a:lvl4pPr marL="1600200" indent="-228600" defTabSz="957263">
              <a:defRPr sz="1200">
                <a:solidFill>
                  <a:schemeClr val="bg1"/>
                </a:solidFill>
                <a:latin typeface="Trebuchet MS" charset="0"/>
                <a:ea typeface="MS PGothic" charset="-128"/>
              </a:defRPr>
            </a:lvl4pPr>
            <a:lvl5pPr marL="2057400" indent="-228600" defTabSz="957263">
              <a:defRPr sz="1200">
                <a:solidFill>
                  <a:schemeClr val="bg1"/>
                </a:solidFill>
                <a:latin typeface="Trebuchet MS" charset="0"/>
                <a:ea typeface="MS PGothic" charset="-128"/>
              </a:defRPr>
            </a:lvl5pPr>
            <a:lvl6pPr marL="2514600" indent="-228600" defTabSz="957263" eaLnBrk="0" fontAlgn="base" hangingPunct="0">
              <a:spcBef>
                <a:spcPct val="0"/>
              </a:spcBef>
              <a:spcAft>
                <a:spcPct val="0"/>
              </a:spcAft>
              <a:defRPr sz="1200">
                <a:solidFill>
                  <a:schemeClr val="bg1"/>
                </a:solidFill>
                <a:latin typeface="Trebuchet MS" charset="0"/>
                <a:ea typeface="MS PGothic" charset="-128"/>
              </a:defRPr>
            </a:lvl6pPr>
            <a:lvl7pPr marL="2971800" indent="-228600" defTabSz="957263" eaLnBrk="0" fontAlgn="base" hangingPunct="0">
              <a:spcBef>
                <a:spcPct val="0"/>
              </a:spcBef>
              <a:spcAft>
                <a:spcPct val="0"/>
              </a:spcAft>
              <a:defRPr sz="1200">
                <a:solidFill>
                  <a:schemeClr val="bg1"/>
                </a:solidFill>
                <a:latin typeface="Trebuchet MS" charset="0"/>
                <a:ea typeface="MS PGothic" charset="-128"/>
              </a:defRPr>
            </a:lvl7pPr>
            <a:lvl8pPr marL="3429000" indent="-228600" defTabSz="957263" eaLnBrk="0" fontAlgn="base" hangingPunct="0">
              <a:spcBef>
                <a:spcPct val="0"/>
              </a:spcBef>
              <a:spcAft>
                <a:spcPct val="0"/>
              </a:spcAft>
              <a:defRPr sz="1200">
                <a:solidFill>
                  <a:schemeClr val="bg1"/>
                </a:solidFill>
                <a:latin typeface="Trebuchet MS" charset="0"/>
                <a:ea typeface="MS PGothic" charset="-128"/>
              </a:defRPr>
            </a:lvl8pPr>
            <a:lvl9pPr marL="3886200" indent="-228600" defTabSz="957263"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400" b="1" dirty="0">
                <a:solidFill>
                  <a:srgbClr val="EE4B22"/>
                </a:solidFill>
                <a:latin typeface="+mn-lt"/>
              </a:rPr>
              <a:t>Projekt- und Zeitplan zur Entwicklung des Profils Lana 2035</a:t>
            </a:r>
          </a:p>
        </p:txBody>
      </p:sp>
      <p:sp>
        <p:nvSpPr>
          <p:cNvPr id="50179" name="Text Box 19"/>
          <p:cNvSpPr txBox="1">
            <a:spLocks noChangeArrowheads="1"/>
          </p:cNvSpPr>
          <p:nvPr/>
        </p:nvSpPr>
        <p:spPr bwMode="auto">
          <a:xfrm>
            <a:off x="713459" y="1789709"/>
            <a:ext cx="36372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a:solidFill>
                  <a:schemeClr val="tx1"/>
                </a:solidFill>
                <a:latin typeface="+mn-lt"/>
              </a:rPr>
              <a:t>Teams: Kerngruppe, Projektteam </a:t>
            </a:r>
          </a:p>
        </p:txBody>
      </p:sp>
      <p:sp>
        <p:nvSpPr>
          <p:cNvPr id="50180" name="Line 20"/>
          <p:cNvSpPr>
            <a:spLocks noChangeShapeType="1"/>
          </p:cNvSpPr>
          <p:nvPr/>
        </p:nvSpPr>
        <p:spPr bwMode="auto">
          <a:xfrm flipH="1">
            <a:off x="729142" y="2153445"/>
            <a:ext cx="3744913" cy="31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50181" name="Text Box 25"/>
          <p:cNvSpPr txBox="1">
            <a:spLocks noChangeArrowheads="1"/>
          </p:cNvSpPr>
          <p:nvPr/>
        </p:nvSpPr>
        <p:spPr bwMode="auto">
          <a:xfrm>
            <a:off x="718223" y="2157332"/>
            <a:ext cx="5477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dirty="0">
                <a:solidFill>
                  <a:schemeClr val="tx1"/>
                </a:solidFill>
                <a:latin typeface="+mn-lt"/>
              </a:rPr>
              <a:t>Analyse Sekundärmaterial &amp; Marktforschung</a:t>
            </a:r>
          </a:p>
        </p:txBody>
      </p:sp>
      <p:sp>
        <p:nvSpPr>
          <p:cNvPr id="50182" name="Text Box 26"/>
          <p:cNvSpPr txBox="1">
            <a:spLocks noChangeArrowheads="1"/>
          </p:cNvSpPr>
          <p:nvPr/>
        </p:nvSpPr>
        <p:spPr bwMode="auto">
          <a:xfrm>
            <a:off x="686152" y="2597840"/>
            <a:ext cx="62820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AT" altLang="de-DE" sz="2000" dirty="0">
                <a:solidFill>
                  <a:schemeClr val="tx1"/>
                </a:solidFill>
                <a:latin typeface="+mn-lt"/>
              </a:rPr>
              <a:t>Präsentation der Ergebnisse, Energiebrüche, historische</a:t>
            </a:r>
          </a:p>
          <a:p>
            <a:pPr eaLnBrk="1" hangingPunct="1"/>
            <a:r>
              <a:rPr lang="de-AT" altLang="de-DE" sz="2000" dirty="0">
                <a:solidFill>
                  <a:schemeClr val="tx1"/>
                </a:solidFill>
                <a:latin typeface="+mn-lt"/>
              </a:rPr>
              <a:t>und zukünftige Erfolgsmuster in erweiterter Projektgruppe</a:t>
            </a:r>
            <a:endParaRPr lang="de-DE" altLang="de-DE" sz="2000" dirty="0">
              <a:solidFill>
                <a:schemeClr val="tx1"/>
              </a:solidFill>
              <a:latin typeface="+mn-lt"/>
            </a:endParaRPr>
          </a:p>
        </p:txBody>
      </p:sp>
      <p:sp>
        <p:nvSpPr>
          <p:cNvPr id="50183" name="Line 29"/>
          <p:cNvSpPr>
            <a:spLocks noChangeShapeType="1"/>
          </p:cNvSpPr>
          <p:nvPr/>
        </p:nvSpPr>
        <p:spPr bwMode="auto">
          <a:xfrm flipH="1">
            <a:off x="726160" y="3299733"/>
            <a:ext cx="6297613" cy="7937"/>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50184" name="Line 31"/>
          <p:cNvSpPr>
            <a:spLocks noChangeShapeType="1"/>
          </p:cNvSpPr>
          <p:nvPr/>
        </p:nvSpPr>
        <p:spPr bwMode="auto">
          <a:xfrm flipH="1">
            <a:off x="691315" y="4088506"/>
            <a:ext cx="6321425" cy="15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50186" name="Text Box 33"/>
          <p:cNvSpPr txBox="1">
            <a:spLocks noChangeArrowheads="1"/>
          </p:cNvSpPr>
          <p:nvPr/>
        </p:nvSpPr>
        <p:spPr bwMode="auto">
          <a:xfrm>
            <a:off x="695997" y="3654809"/>
            <a:ext cx="49311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dirty="0">
                <a:solidFill>
                  <a:schemeClr val="tx1"/>
                </a:solidFill>
                <a:latin typeface="+mn-lt"/>
              </a:rPr>
              <a:t>Abgleich optimierter Entwurf mit Projektteam</a:t>
            </a:r>
          </a:p>
        </p:txBody>
      </p:sp>
      <p:sp>
        <p:nvSpPr>
          <p:cNvPr id="50187" name="Text Box 35"/>
          <p:cNvSpPr txBox="1">
            <a:spLocks noChangeArrowheads="1"/>
          </p:cNvSpPr>
          <p:nvPr/>
        </p:nvSpPr>
        <p:spPr bwMode="auto">
          <a:xfrm>
            <a:off x="699412" y="4127869"/>
            <a:ext cx="72281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dirty="0">
                <a:solidFill>
                  <a:schemeClr val="tx1"/>
                </a:solidFill>
                <a:latin typeface="+mn-lt"/>
              </a:rPr>
              <a:t>Präsentation Einwohner „Endversion Markenprofil/Leitbild Lana</a:t>
            </a:r>
          </a:p>
        </p:txBody>
      </p:sp>
      <p:sp>
        <p:nvSpPr>
          <p:cNvPr id="50189" name="Line 43"/>
          <p:cNvSpPr>
            <a:spLocks noChangeShapeType="1"/>
          </p:cNvSpPr>
          <p:nvPr/>
        </p:nvSpPr>
        <p:spPr bwMode="auto">
          <a:xfrm flipH="1" flipV="1">
            <a:off x="695997" y="4592697"/>
            <a:ext cx="7011987" cy="15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50190" name="Text Box 44"/>
          <p:cNvSpPr txBox="1">
            <a:spLocks noChangeArrowheads="1"/>
          </p:cNvSpPr>
          <p:nvPr/>
        </p:nvSpPr>
        <p:spPr bwMode="auto">
          <a:xfrm>
            <a:off x="678398" y="3357134"/>
            <a:ext cx="61942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dirty="0">
                <a:solidFill>
                  <a:schemeClr val="tx1"/>
                </a:solidFill>
                <a:latin typeface="+mn-lt"/>
              </a:rPr>
              <a:t>Entwurf Leitbild Lana &amp; Abgleich mit Kernteam</a:t>
            </a:r>
          </a:p>
        </p:txBody>
      </p:sp>
      <p:sp>
        <p:nvSpPr>
          <p:cNvPr id="50191" name="Line 52"/>
          <p:cNvSpPr>
            <a:spLocks noChangeShapeType="1"/>
          </p:cNvSpPr>
          <p:nvPr/>
        </p:nvSpPr>
        <p:spPr bwMode="auto">
          <a:xfrm flipH="1">
            <a:off x="686618" y="2606710"/>
            <a:ext cx="5265738" cy="31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50198" name="Text Box 19"/>
          <p:cNvSpPr txBox="1">
            <a:spLocks noChangeArrowheads="1"/>
          </p:cNvSpPr>
          <p:nvPr/>
        </p:nvSpPr>
        <p:spPr bwMode="auto">
          <a:xfrm>
            <a:off x="713459" y="1372249"/>
            <a:ext cx="34308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dirty="0">
                <a:solidFill>
                  <a:schemeClr val="tx1"/>
                </a:solidFill>
                <a:latin typeface="+mn-lt"/>
              </a:rPr>
              <a:t>Anbahnung und Startworkshop</a:t>
            </a:r>
          </a:p>
        </p:txBody>
      </p:sp>
      <p:sp>
        <p:nvSpPr>
          <p:cNvPr id="50199" name="Line 20"/>
          <p:cNvSpPr>
            <a:spLocks noChangeShapeType="1"/>
          </p:cNvSpPr>
          <p:nvPr/>
        </p:nvSpPr>
        <p:spPr bwMode="auto">
          <a:xfrm flipH="1">
            <a:off x="695997" y="1765896"/>
            <a:ext cx="3744912" cy="31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de-DE" sz="2400"/>
          </a:p>
        </p:txBody>
      </p:sp>
      <p:sp>
        <p:nvSpPr>
          <p:cNvPr id="50202" name="Text Box 40"/>
          <p:cNvSpPr txBox="1">
            <a:spLocks noChangeArrowheads="1"/>
          </p:cNvSpPr>
          <p:nvPr/>
        </p:nvSpPr>
        <p:spPr bwMode="auto">
          <a:xfrm>
            <a:off x="678398" y="4635555"/>
            <a:ext cx="775411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r>
              <a:rPr lang="de-DE" altLang="de-DE" sz="2000" dirty="0">
                <a:solidFill>
                  <a:schemeClr val="tx1"/>
                </a:solidFill>
                <a:latin typeface="+mn-lt"/>
              </a:rPr>
              <a:t>Einrichtung – Lana Ortsrat, Priorisierung von Handlungsfeldern </a:t>
            </a:r>
          </a:p>
          <a:p>
            <a:pPr eaLnBrk="1" hangingPunct="1"/>
            <a:r>
              <a:rPr lang="de-DE" altLang="de-DE" sz="2000" dirty="0">
                <a:solidFill>
                  <a:schemeClr val="tx1"/>
                </a:solidFill>
                <a:latin typeface="+mn-lt"/>
              </a:rPr>
              <a:t>und Umsetzungsplanung, Start Umsetzungsteams, Leitbildabend für alle </a:t>
            </a:r>
          </a:p>
          <a:p>
            <a:pPr eaLnBrk="1" hangingPunct="1"/>
            <a:r>
              <a:rPr lang="de-DE" altLang="de-DE" sz="2000" dirty="0">
                <a:solidFill>
                  <a:schemeClr val="tx1"/>
                </a:solidFill>
                <a:latin typeface="+mn-lt"/>
              </a:rPr>
              <a:t>EntwicklerInnen &amp; Interessierte</a:t>
            </a:r>
          </a:p>
        </p:txBody>
      </p:sp>
      <p:grpSp>
        <p:nvGrpSpPr>
          <p:cNvPr id="2" name="Gruppieren 1">
            <a:extLst>
              <a:ext uri="{FF2B5EF4-FFF2-40B4-BE49-F238E27FC236}">
                <a16:creationId xmlns:a16="http://schemas.microsoft.com/office/drawing/2014/main" id="{C25543CF-178D-804B-B157-9C2B8E6F3D45}"/>
              </a:ext>
            </a:extLst>
          </p:cNvPr>
          <p:cNvGrpSpPr/>
          <p:nvPr/>
        </p:nvGrpSpPr>
        <p:grpSpPr>
          <a:xfrm>
            <a:off x="6744410" y="1064451"/>
            <a:ext cx="4098924" cy="4585365"/>
            <a:chOff x="7802183" y="1004223"/>
            <a:chExt cx="4098924" cy="4585365"/>
          </a:xfrm>
        </p:grpSpPr>
        <p:sp>
          <p:nvSpPr>
            <p:cNvPr id="50192" name="Rectangle 12"/>
            <p:cNvSpPr>
              <a:spLocks noChangeArrowheads="1"/>
            </p:cNvSpPr>
            <p:nvPr/>
          </p:nvSpPr>
          <p:spPr bwMode="auto">
            <a:xfrm>
              <a:off x="9886569" y="1308101"/>
              <a:ext cx="998538" cy="3040063"/>
            </a:xfrm>
            <a:prstGeom prst="rect">
              <a:avLst/>
            </a:prstGeom>
            <a:solidFill>
              <a:srgbClr val="99CCFF">
                <a:alpha val="50195"/>
              </a:srgbClr>
            </a:solidFill>
            <a:ln w="9525">
              <a:solidFill>
                <a:schemeClr val="bg2"/>
              </a:solidFill>
              <a:prstDash val="sysDot"/>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endParaRPr lang="de-DE" altLang="de-DE" sz="2400" dirty="0">
                <a:solidFill>
                  <a:schemeClr val="tx1"/>
                </a:solidFill>
                <a:latin typeface="+mn-lt"/>
              </a:endParaRPr>
            </a:p>
          </p:txBody>
        </p:sp>
        <p:sp>
          <p:nvSpPr>
            <p:cNvPr id="50193" name="Rectangle 14"/>
            <p:cNvSpPr>
              <a:spLocks noChangeArrowheads="1"/>
            </p:cNvSpPr>
            <p:nvPr/>
          </p:nvSpPr>
          <p:spPr bwMode="auto">
            <a:xfrm>
              <a:off x="8905495" y="1309689"/>
              <a:ext cx="893763" cy="2219325"/>
            </a:xfrm>
            <a:prstGeom prst="rect">
              <a:avLst/>
            </a:prstGeom>
            <a:solidFill>
              <a:schemeClr val="folHlink">
                <a:alpha val="56078"/>
              </a:schemeClr>
            </a:solidFill>
            <a:ln w="9525">
              <a:solidFill>
                <a:schemeClr val="bg2"/>
              </a:solidFill>
              <a:prstDash val="sysDot"/>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endParaRPr lang="de-DE" altLang="de-DE" sz="2400">
                <a:solidFill>
                  <a:schemeClr val="tx1"/>
                </a:solidFill>
                <a:latin typeface="+mn-lt"/>
              </a:endParaRPr>
            </a:p>
          </p:txBody>
        </p:sp>
        <p:sp>
          <p:nvSpPr>
            <p:cNvPr id="50196" name="Rectangle 7"/>
            <p:cNvSpPr>
              <a:spLocks noChangeArrowheads="1"/>
            </p:cNvSpPr>
            <p:nvPr/>
          </p:nvSpPr>
          <p:spPr bwMode="auto">
            <a:xfrm>
              <a:off x="7802183" y="1312864"/>
              <a:ext cx="993775" cy="1538287"/>
            </a:xfrm>
            <a:prstGeom prst="rect">
              <a:avLst/>
            </a:prstGeom>
            <a:solidFill>
              <a:srgbClr val="99CCFF">
                <a:alpha val="34117"/>
              </a:srgbClr>
            </a:solidFill>
            <a:ln w="9525">
              <a:solidFill>
                <a:schemeClr val="bg2"/>
              </a:solidFill>
              <a:prstDash val="sysDot"/>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endParaRPr lang="de-DE" altLang="de-DE" sz="2400">
                <a:solidFill>
                  <a:schemeClr val="tx1"/>
                </a:solidFill>
                <a:latin typeface="+mn-lt"/>
              </a:endParaRPr>
            </a:p>
          </p:txBody>
        </p:sp>
        <p:sp>
          <p:nvSpPr>
            <p:cNvPr id="50200" name="Rectangle 21"/>
            <p:cNvSpPr>
              <a:spLocks noChangeArrowheads="1"/>
            </p:cNvSpPr>
            <p:nvPr/>
          </p:nvSpPr>
          <p:spPr bwMode="auto">
            <a:xfrm>
              <a:off x="7918069" y="1968501"/>
              <a:ext cx="774700" cy="252413"/>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50203" name="Rectangle 14"/>
            <p:cNvSpPr>
              <a:spLocks noChangeArrowheads="1"/>
            </p:cNvSpPr>
            <p:nvPr/>
          </p:nvSpPr>
          <p:spPr bwMode="auto">
            <a:xfrm>
              <a:off x="11005757" y="1308100"/>
              <a:ext cx="895350" cy="4281488"/>
            </a:xfrm>
            <a:prstGeom prst="rect">
              <a:avLst/>
            </a:prstGeom>
            <a:solidFill>
              <a:schemeClr val="folHlink">
                <a:alpha val="56078"/>
              </a:schemeClr>
            </a:solidFill>
            <a:ln w="9525">
              <a:solidFill>
                <a:schemeClr val="bg2"/>
              </a:solidFill>
              <a:prstDash val="sysDot"/>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eaLnBrk="1" hangingPunct="1"/>
              <a:endParaRPr lang="de-DE" altLang="de-DE" sz="2400">
                <a:solidFill>
                  <a:schemeClr val="tx1"/>
                </a:solidFill>
                <a:latin typeface="+mn-lt"/>
              </a:endParaRPr>
            </a:p>
          </p:txBody>
        </p:sp>
        <p:sp>
          <p:nvSpPr>
            <p:cNvPr id="50205" name="Rectangle 22"/>
            <p:cNvSpPr>
              <a:spLocks noChangeArrowheads="1"/>
            </p:cNvSpPr>
            <p:nvPr/>
          </p:nvSpPr>
          <p:spPr bwMode="auto">
            <a:xfrm>
              <a:off x="7849808" y="2419350"/>
              <a:ext cx="1851025" cy="266700"/>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a:endParaRPr lang="de-DE" altLang="de-DE" sz="1600" dirty="0">
                <a:solidFill>
                  <a:schemeClr val="tx1"/>
                </a:solidFill>
                <a:latin typeface="+mn-lt"/>
              </a:endParaRPr>
            </a:p>
          </p:txBody>
        </p:sp>
        <p:sp>
          <p:nvSpPr>
            <p:cNvPr id="50206" name="Rectangle 21"/>
            <p:cNvSpPr>
              <a:spLocks noChangeArrowheads="1"/>
            </p:cNvSpPr>
            <p:nvPr/>
          </p:nvSpPr>
          <p:spPr bwMode="auto">
            <a:xfrm>
              <a:off x="8964233" y="3032126"/>
              <a:ext cx="776287" cy="252413"/>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50207" name="Rectangle 21"/>
            <p:cNvSpPr>
              <a:spLocks noChangeArrowheads="1"/>
            </p:cNvSpPr>
            <p:nvPr/>
          </p:nvSpPr>
          <p:spPr bwMode="auto">
            <a:xfrm>
              <a:off x="7927594" y="1598613"/>
              <a:ext cx="774700" cy="252412"/>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50208" name="Rectangle 21"/>
            <p:cNvSpPr>
              <a:spLocks noChangeArrowheads="1"/>
            </p:cNvSpPr>
            <p:nvPr/>
          </p:nvSpPr>
          <p:spPr bwMode="auto">
            <a:xfrm>
              <a:off x="10027857" y="3654425"/>
              <a:ext cx="774700" cy="254000"/>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50209" name="Rectangle 21"/>
            <p:cNvSpPr>
              <a:spLocks noChangeArrowheads="1"/>
            </p:cNvSpPr>
            <p:nvPr/>
          </p:nvSpPr>
          <p:spPr bwMode="auto">
            <a:xfrm>
              <a:off x="10026269" y="3994151"/>
              <a:ext cx="774700" cy="252413"/>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27" name="Rectangle 21">
              <a:extLst>
                <a:ext uri="{FF2B5EF4-FFF2-40B4-BE49-F238E27FC236}">
                  <a16:creationId xmlns:a16="http://schemas.microsoft.com/office/drawing/2014/main" id="{79DBA9F7-9CA3-284A-BE60-F26837F7F806}"/>
                </a:ext>
              </a:extLst>
            </p:cNvPr>
            <p:cNvSpPr>
              <a:spLocks noChangeArrowheads="1"/>
            </p:cNvSpPr>
            <p:nvPr/>
          </p:nvSpPr>
          <p:spPr bwMode="auto">
            <a:xfrm>
              <a:off x="7927594" y="1023573"/>
              <a:ext cx="774700" cy="252412"/>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28" name="Rectangle 21">
              <a:extLst>
                <a:ext uri="{FF2B5EF4-FFF2-40B4-BE49-F238E27FC236}">
                  <a16:creationId xmlns:a16="http://schemas.microsoft.com/office/drawing/2014/main" id="{BE42CA9D-D6C0-A440-BCB0-F9E464870437}"/>
                </a:ext>
              </a:extLst>
            </p:cNvPr>
            <p:cNvSpPr>
              <a:spLocks noChangeArrowheads="1"/>
            </p:cNvSpPr>
            <p:nvPr/>
          </p:nvSpPr>
          <p:spPr bwMode="auto">
            <a:xfrm>
              <a:off x="8941215" y="1021960"/>
              <a:ext cx="774700" cy="252412"/>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29" name="Rectangle 21">
              <a:extLst>
                <a:ext uri="{FF2B5EF4-FFF2-40B4-BE49-F238E27FC236}">
                  <a16:creationId xmlns:a16="http://schemas.microsoft.com/office/drawing/2014/main" id="{B37F7F94-E07B-7844-8D69-2046BB69EADE}"/>
                </a:ext>
              </a:extLst>
            </p:cNvPr>
            <p:cNvSpPr>
              <a:spLocks noChangeArrowheads="1"/>
            </p:cNvSpPr>
            <p:nvPr/>
          </p:nvSpPr>
          <p:spPr bwMode="auto">
            <a:xfrm>
              <a:off x="9998488" y="1005249"/>
              <a:ext cx="774700" cy="252412"/>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sp>
          <p:nvSpPr>
            <p:cNvPr id="30" name="Rectangle 21">
              <a:extLst>
                <a:ext uri="{FF2B5EF4-FFF2-40B4-BE49-F238E27FC236}">
                  <a16:creationId xmlns:a16="http://schemas.microsoft.com/office/drawing/2014/main" id="{0E6D3AED-5438-5A4E-BD0C-D7B6A027C234}"/>
                </a:ext>
              </a:extLst>
            </p:cNvPr>
            <p:cNvSpPr>
              <a:spLocks noChangeArrowheads="1"/>
            </p:cNvSpPr>
            <p:nvPr/>
          </p:nvSpPr>
          <p:spPr bwMode="auto">
            <a:xfrm>
              <a:off x="11066082" y="1004223"/>
              <a:ext cx="774700" cy="252412"/>
            </a:xfrm>
            <a:prstGeom prst="rect">
              <a:avLst/>
            </a:prstGeom>
            <a:solidFill>
              <a:srgbClr val="00B0F0"/>
            </a:solidFill>
            <a:ln w="9525">
              <a:solidFill>
                <a:srgbClr val="DDDDDD"/>
              </a:solidFill>
              <a:miter lim="800000"/>
              <a:headEnd/>
              <a:tailEnd/>
            </a:ln>
          </p:spPr>
          <p:txBody>
            <a:bodyPr wrap="none" anchor="ctr"/>
            <a:lstStyle>
              <a:lvl1pPr>
                <a:defRPr sz="1200">
                  <a:solidFill>
                    <a:schemeClr val="bg1"/>
                  </a:solidFill>
                  <a:latin typeface="Trebuchet MS" charset="0"/>
                  <a:ea typeface="MS PGothic" charset="-128"/>
                </a:defRPr>
              </a:lvl1pPr>
              <a:lvl2pPr marL="37931725" indent="-37474525">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eaLnBrk="1" hangingPunct="1"/>
              <a:endParaRPr lang="de-DE" altLang="de-DE" sz="1600" dirty="0">
                <a:solidFill>
                  <a:schemeClr val="tx1"/>
                </a:solidFill>
                <a:latin typeface="+mn-lt"/>
              </a:endParaRPr>
            </a:p>
          </p:txBody>
        </p:sp>
      </p:grpSp>
    </p:spTree>
    <p:extLst>
      <p:ext uri="{BB962C8B-B14F-4D97-AF65-F5344CB8AC3E}">
        <p14:creationId xmlns:p14="http://schemas.microsoft.com/office/powerpoint/2010/main" val="42129247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4330958A-C03F-894F-8C00-E46C47E9EB32}"/>
              </a:ext>
            </a:extLst>
          </p:cNvPr>
          <p:cNvGraphicFramePr>
            <a:graphicFrameLocks noGrp="1"/>
          </p:cNvGraphicFramePr>
          <p:nvPr>
            <p:extLst>
              <p:ext uri="{D42A27DB-BD31-4B8C-83A1-F6EECF244321}">
                <p14:modId xmlns:p14="http://schemas.microsoft.com/office/powerpoint/2010/main" val="3284003889"/>
              </p:ext>
            </p:extLst>
          </p:nvPr>
        </p:nvGraphicFramePr>
        <p:xfrm>
          <a:off x="2302960" y="1026216"/>
          <a:ext cx="6955381" cy="5303622"/>
        </p:xfrm>
        <a:graphic>
          <a:graphicData uri="http://schemas.openxmlformats.org/drawingml/2006/table">
            <a:tbl>
              <a:tblPr>
                <a:tableStyleId>{5C22544A-7EE6-4342-B048-85BDC9FD1C3A}</a:tableStyleId>
              </a:tblPr>
              <a:tblGrid>
                <a:gridCol w="5135069">
                  <a:extLst>
                    <a:ext uri="{9D8B030D-6E8A-4147-A177-3AD203B41FA5}">
                      <a16:colId xmlns:a16="http://schemas.microsoft.com/office/drawing/2014/main" val="1586151654"/>
                    </a:ext>
                  </a:extLst>
                </a:gridCol>
                <a:gridCol w="1820312">
                  <a:extLst>
                    <a:ext uri="{9D8B030D-6E8A-4147-A177-3AD203B41FA5}">
                      <a16:colId xmlns:a16="http://schemas.microsoft.com/office/drawing/2014/main" val="867805713"/>
                    </a:ext>
                  </a:extLst>
                </a:gridCol>
              </a:tblGrid>
              <a:tr h="614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effectLst/>
                          <a:latin typeface="+mn-lt"/>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effectLst/>
                          <a:latin typeface="+mn-lt"/>
                          <a:cs typeface="Times New Roman" panose="02020603050405020304" pitchFamily="18" charset="0"/>
                        </a:rPr>
                        <a:t>Projektschritte</a:t>
                      </a:r>
                      <a:endParaRPr lang="de-AT" sz="1400" dirty="0">
                        <a:effectLst/>
                        <a:latin typeface="+mn-lt"/>
                        <a:ea typeface="Times New Roman" panose="02020603050405020304" pitchFamily="18" charset="0"/>
                        <a:cs typeface="Times New Roman" panose="02020603050405020304" pitchFamily="18" charset="0"/>
                      </a:endParaRPr>
                    </a:p>
                    <a:p>
                      <a:pPr algn="ctr">
                        <a:spcAft>
                          <a:spcPts val="0"/>
                        </a:spcAft>
                      </a:pPr>
                      <a:endParaRPr lang="de-AT" sz="1400" dirty="0">
                        <a:effectLst/>
                        <a:latin typeface="+mn-lt"/>
                        <a:cs typeface="Times New Roman" panose="02020603050405020304" pitchFamily="18" charset="0"/>
                      </a:endParaRPr>
                    </a:p>
                  </a:txBody>
                  <a:tcPr marL="11923" marR="11923" marT="0" marB="0"/>
                </a:tc>
                <a:tc>
                  <a:txBody>
                    <a:bodyPr/>
                    <a:lstStyle/>
                    <a:p>
                      <a:pPr algn="ctr">
                        <a:spcAft>
                          <a:spcPts val="0"/>
                        </a:spcAft>
                      </a:pPr>
                      <a:r>
                        <a:rPr lang="de-DE" sz="1400" dirty="0">
                          <a:effectLst/>
                          <a:latin typeface="+mn-lt"/>
                          <a:cs typeface="Times New Roman" panose="02020603050405020304" pitchFamily="18" charset="0"/>
                        </a:rPr>
                        <a:t> </a:t>
                      </a:r>
                      <a:endParaRPr lang="de-AT"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Wann</a:t>
                      </a:r>
                      <a:endParaRPr lang="de-AT" sz="1400" dirty="0">
                        <a:effectLst/>
                        <a:latin typeface="+mn-lt"/>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1183506911"/>
                  </a:ext>
                </a:extLst>
              </a:tr>
              <a:tr h="396342">
                <a:tc>
                  <a:txBody>
                    <a:bodyPr/>
                    <a:lstStyle/>
                    <a:p>
                      <a:pPr algn="ctr">
                        <a:spcAft>
                          <a:spcPts val="0"/>
                        </a:spcAft>
                      </a:pPr>
                      <a:r>
                        <a:rPr lang="de-AT" sz="1400" b="1" dirty="0">
                          <a:effectLst/>
                          <a:latin typeface="+mn-lt"/>
                          <a:ea typeface="Times New Roman" panose="02020603050405020304" pitchFamily="18" charset="0"/>
                          <a:cs typeface="Times New Roman" panose="02020603050405020304" pitchFamily="18" charset="0"/>
                        </a:rPr>
                        <a:t>Phase 1 Status Quo von Lana</a:t>
                      </a:r>
                    </a:p>
                  </a:txBody>
                  <a:tcPr marL="11923" marR="11923" marT="0" marB="0"/>
                </a:tc>
                <a:tc>
                  <a:txBody>
                    <a:bodyPr/>
                    <a:lstStyle/>
                    <a:p>
                      <a:pPr algn="ctr">
                        <a:spcAft>
                          <a:spcPts val="0"/>
                        </a:spcAft>
                      </a:pPr>
                      <a:endParaRPr lang="de-AT" sz="1400">
                        <a:effectLst/>
                        <a:latin typeface="+mn-lt"/>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3077477949"/>
                  </a:ext>
                </a:extLst>
              </a:tr>
              <a:tr h="1434615">
                <a:tc>
                  <a:txBody>
                    <a:bodyPr/>
                    <a:lstStyle/>
                    <a:p>
                      <a:pPr>
                        <a:spcAft>
                          <a:spcPts val="0"/>
                        </a:spcAft>
                      </a:pPr>
                      <a:r>
                        <a:rPr lang="de-DE" sz="1400" dirty="0">
                          <a:effectLst/>
                          <a:latin typeface="+mn-lt"/>
                          <a:cs typeface="Times New Roman" panose="02020603050405020304" pitchFamily="18" charset="0"/>
                        </a:rPr>
                        <a:t> </a:t>
                      </a:r>
                      <a:endParaRPr lang="de-AT"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Vorstellung Projektdesign</a:t>
                      </a:r>
                      <a:endParaRPr lang="de-AT"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 und Vereinbarung Zeitplan</a:t>
                      </a:r>
                    </a:p>
                    <a:p>
                      <a:pPr algn="ctr">
                        <a:spcAft>
                          <a:spcPts val="0"/>
                        </a:spcAft>
                      </a:pPr>
                      <a:r>
                        <a:rPr lang="de-DE" sz="1400" dirty="0">
                          <a:effectLst/>
                          <a:latin typeface="+mn-lt"/>
                          <a:cs typeface="Times New Roman" panose="02020603050405020304" pitchFamily="18" charset="0"/>
                        </a:rPr>
                        <a:t>Kerngruppe Komposition Projektgruppe</a:t>
                      </a:r>
                    </a:p>
                    <a:p>
                      <a:pPr algn="ctr">
                        <a:spcAft>
                          <a:spcPts val="0"/>
                        </a:spcAft>
                      </a:pPr>
                      <a:r>
                        <a:rPr lang="de-DE" sz="1400" dirty="0">
                          <a:effectLst/>
                          <a:latin typeface="+mn-lt"/>
                          <a:cs typeface="Times New Roman" panose="02020603050405020304" pitchFamily="18" charset="0"/>
                        </a:rPr>
                        <a:t>Projektleitung</a:t>
                      </a:r>
                      <a:endParaRPr lang="de-AT"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Assistenz Projektleitung</a:t>
                      </a:r>
                      <a:endParaRPr lang="de-AT" sz="1400" dirty="0">
                        <a:effectLst/>
                        <a:latin typeface="+mn-lt"/>
                        <a:cs typeface="Times New Roman" panose="02020603050405020304" pitchFamily="18" charset="0"/>
                      </a:endParaRPr>
                    </a:p>
                    <a:p>
                      <a:pPr algn="ctr">
                        <a:spcAft>
                          <a:spcPts val="0"/>
                        </a:spcAft>
                      </a:pPr>
                      <a:endParaRPr lang="de-AT" sz="1400" dirty="0">
                        <a:effectLst/>
                        <a:latin typeface="+mn-lt"/>
                        <a:cs typeface="Times New Roman" panose="02020603050405020304" pitchFamily="18" charset="0"/>
                      </a:endParaRPr>
                    </a:p>
                  </a:txBody>
                  <a:tcPr marL="11923" marR="11923" marT="0" marB="0"/>
                </a:tc>
                <a:tc>
                  <a:txBody>
                    <a:bodyPr/>
                    <a:lstStyle/>
                    <a:p>
                      <a:pPr>
                        <a:spcAft>
                          <a:spcPts val="0"/>
                        </a:spcAft>
                      </a:pPr>
                      <a:r>
                        <a:rPr lang="de-DE" sz="1400" dirty="0">
                          <a:effectLst/>
                          <a:latin typeface="+mn-lt"/>
                          <a:cs typeface="Times New Roman" panose="02020603050405020304" pitchFamily="18" charset="0"/>
                        </a:rPr>
                        <a:t> </a:t>
                      </a:r>
                      <a:endParaRPr lang="de-AT" sz="1400" dirty="0">
                        <a:effectLst/>
                        <a:latin typeface="+mn-lt"/>
                        <a:cs typeface="Times New Roman" panose="02020603050405020304" pitchFamily="18" charset="0"/>
                      </a:endParaRPr>
                    </a:p>
                    <a:p>
                      <a:pPr algn="ctr">
                        <a:spcAft>
                          <a:spcPts val="0"/>
                        </a:spcAft>
                      </a:pPr>
                      <a:r>
                        <a:rPr lang="de-DE" sz="1400" dirty="0">
                          <a:effectLst/>
                          <a:latin typeface="+mn-lt"/>
                          <a:ea typeface="Times New Roman" panose="02020603050405020304" pitchFamily="18" charset="0"/>
                          <a:cs typeface="Times New Roman" panose="02020603050405020304" pitchFamily="18" charset="0"/>
                        </a:rPr>
                        <a:t>Dezember 2022</a:t>
                      </a:r>
                      <a:endParaRPr lang="de-AT" sz="1400" dirty="0">
                        <a:effectLst/>
                        <a:latin typeface="+mn-lt"/>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1110745988"/>
                  </a:ext>
                </a:extLst>
              </a:tr>
              <a:tr h="1224824">
                <a:tc>
                  <a:txBody>
                    <a:bodyPr/>
                    <a:lstStyle/>
                    <a:p>
                      <a:pPr>
                        <a:spcAft>
                          <a:spcPts val="0"/>
                        </a:spcAft>
                      </a:pPr>
                      <a:r>
                        <a:rPr lang="de-DE" sz="1400" dirty="0">
                          <a:effectLst/>
                          <a:latin typeface="+mn-lt"/>
                          <a:cs typeface="Times New Roman" panose="02020603050405020304" pitchFamily="18" charset="0"/>
                        </a:rPr>
                        <a:t> </a:t>
                      </a:r>
                      <a:endParaRPr lang="de-AT"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Vorstellung Projektdesign an PG </a:t>
                      </a:r>
                    </a:p>
                    <a:p>
                      <a:pPr>
                        <a:spcAft>
                          <a:spcPts val="0"/>
                        </a:spcAft>
                      </a:pPr>
                      <a:endParaRPr lang="de-DE"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Status Quo Analyse, Sekundärmaterial – Beschaffung, Analyse </a:t>
                      </a:r>
                    </a:p>
                    <a:p>
                      <a:pPr algn="ctr">
                        <a:spcAft>
                          <a:spcPts val="0"/>
                        </a:spcAft>
                      </a:pPr>
                      <a:r>
                        <a:rPr lang="de-DE" sz="1400" dirty="0">
                          <a:effectLst/>
                          <a:latin typeface="+mn-lt"/>
                          <a:cs typeface="Times New Roman" panose="02020603050405020304" pitchFamily="18" charset="0"/>
                        </a:rPr>
                        <a:t>Interviews mit Betroffenen(PG und andere), Bürgerbefragung</a:t>
                      </a:r>
                    </a:p>
                    <a:p>
                      <a:pPr>
                        <a:spcAft>
                          <a:spcPts val="0"/>
                        </a:spcAft>
                      </a:pPr>
                      <a:endParaRPr lang="de-DE" sz="1400" dirty="0">
                        <a:effectLst/>
                        <a:latin typeface="+mn-lt"/>
                        <a:cs typeface="Times New Roman" panose="02020603050405020304" pitchFamily="18" charset="0"/>
                      </a:endParaRPr>
                    </a:p>
                  </a:txBody>
                  <a:tcPr marL="11923" marR="11923" marT="0" marB="0"/>
                </a:tc>
                <a:tc>
                  <a:txBody>
                    <a:bodyPr/>
                    <a:lstStyle/>
                    <a:p>
                      <a:pPr algn="ctr">
                        <a:spcAft>
                          <a:spcPts val="0"/>
                        </a:spcAft>
                      </a:pPr>
                      <a:endParaRPr lang="de-DE" sz="1400" dirty="0">
                        <a:effectLst/>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effectLst/>
                          <a:latin typeface="+mn-lt"/>
                          <a:cs typeface="Times New Roman" panose="02020603050405020304" pitchFamily="18" charset="0"/>
                        </a:rPr>
                        <a:t>Jänner + Februar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AT" sz="1400" dirty="0">
                        <a:effectLst/>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de-AT" sz="1400" dirty="0">
                        <a:effectLst/>
                        <a:latin typeface="+mn-lt"/>
                        <a:cs typeface="Times New Roman" panose="02020603050405020304" pitchFamily="18" charset="0"/>
                      </a:endParaRPr>
                    </a:p>
                    <a:p>
                      <a:pPr algn="ctr">
                        <a:spcAft>
                          <a:spcPts val="0"/>
                        </a:spcAft>
                      </a:pPr>
                      <a:r>
                        <a:rPr lang="de-DE" sz="1400" dirty="0">
                          <a:effectLst/>
                          <a:latin typeface="+mn-lt"/>
                          <a:cs typeface="Times New Roman" panose="02020603050405020304" pitchFamily="18" charset="0"/>
                        </a:rPr>
                        <a:t> </a:t>
                      </a:r>
                      <a:endParaRPr lang="de-AT" sz="1400" dirty="0">
                        <a:effectLst/>
                        <a:latin typeface="+mn-lt"/>
                        <a:cs typeface="Times New Roman" panose="02020603050405020304" pitchFamily="18" charset="0"/>
                      </a:endParaRPr>
                    </a:p>
                  </a:txBody>
                  <a:tcPr marL="11923" marR="11923" marT="0" marB="0"/>
                </a:tc>
                <a:extLst>
                  <a:ext uri="{0D108BD9-81ED-4DB2-BD59-A6C34878D82A}">
                    <a16:rowId xmlns:a16="http://schemas.microsoft.com/office/drawing/2014/main" val="3006189483"/>
                  </a:ext>
                </a:extLst>
              </a:tr>
              <a:tr h="605765">
                <a:tc>
                  <a:txBody>
                    <a:bodyPr/>
                    <a:lstStyle/>
                    <a:p>
                      <a:pPr algn="ctr">
                        <a:spcAft>
                          <a:spcPts val="0"/>
                        </a:spcAft>
                      </a:pPr>
                      <a:endParaRPr lang="de-DE" sz="1400" dirty="0">
                        <a:effectLst/>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effectLst/>
                          <a:latin typeface="+mn-lt"/>
                          <a:cs typeface="Times New Roman" panose="02020603050405020304" pitchFamily="18" charset="0"/>
                        </a:rPr>
                        <a:t>Auswertung</a:t>
                      </a:r>
                    </a:p>
                    <a:p>
                      <a:pPr algn="ctr">
                        <a:spcAft>
                          <a:spcPts val="0"/>
                        </a:spcAft>
                      </a:pPr>
                      <a:endParaRPr lang="de-DE" sz="1400" dirty="0">
                        <a:effectLst/>
                        <a:latin typeface="+mn-lt"/>
                        <a:cs typeface="Times New Roman" panose="02020603050405020304" pitchFamily="18" charset="0"/>
                      </a:endParaRPr>
                    </a:p>
                  </a:txBody>
                  <a:tcPr marL="11923" marR="11923" marT="0" marB="0"/>
                </a:tc>
                <a:tc>
                  <a:txBody>
                    <a:bodyPr/>
                    <a:lstStyle/>
                    <a:p>
                      <a:pPr algn="ctr">
                        <a:spcAft>
                          <a:spcPts val="0"/>
                        </a:spcAft>
                      </a:pPr>
                      <a:endParaRPr lang="de-AT" sz="1400" dirty="0">
                        <a:effectLst/>
                        <a:latin typeface="+mn-lt"/>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effectLst/>
                          <a:latin typeface="+mn-lt"/>
                          <a:cs typeface="Times New Roman" panose="02020603050405020304" pitchFamily="18" charset="0"/>
                        </a:rPr>
                        <a:t>Februar 23</a:t>
                      </a:r>
                    </a:p>
                    <a:p>
                      <a:pPr algn="ctr">
                        <a:spcAft>
                          <a:spcPts val="0"/>
                        </a:spcAft>
                      </a:pPr>
                      <a:endParaRPr lang="de-AT" sz="1400" dirty="0">
                        <a:effectLst/>
                        <a:latin typeface="+mn-lt"/>
                        <a:cs typeface="Times New Roman" panose="02020603050405020304" pitchFamily="18" charset="0"/>
                      </a:endParaRPr>
                    </a:p>
                  </a:txBody>
                  <a:tcPr marL="11923" marR="11923" marT="0" marB="0"/>
                </a:tc>
                <a:extLst>
                  <a:ext uri="{0D108BD9-81ED-4DB2-BD59-A6C34878D82A}">
                    <a16:rowId xmlns:a16="http://schemas.microsoft.com/office/drawing/2014/main" val="1714120494"/>
                  </a:ext>
                </a:extLst>
              </a:tr>
              <a:tr h="409890">
                <a:tc>
                  <a:txBody>
                    <a:bodyPr/>
                    <a:lstStyle/>
                    <a:p>
                      <a:pPr>
                        <a:spcAft>
                          <a:spcPts val="0"/>
                        </a:spcAft>
                      </a:pPr>
                      <a:endParaRPr lang="de-AT" sz="1400" dirty="0">
                        <a:effectLst/>
                        <a:latin typeface="+mn-lt"/>
                        <a:ea typeface="Times New Roman" panose="02020603050405020304" pitchFamily="18" charset="0"/>
                        <a:cs typeface="Times New Roman" panose="02020603050405020304" pitchFamily="18" charset="0"/>
                      </a:endParaRPr>
                    </a:p>
                    <a:p>
                      <a:pPr algn="ctr">
                        <a:spcAft>
                          <a:spcPts val="0"/>
                        </a:spcAft>
                      </a:pPr>
                      <a:r>
                        <a:rPr lang="de-AT" sz="1400" dirty="0">
                          <a:effectLst/>
                          <a:latin typeface="+mn-lt"/>
                          <a:ea typeface="Times New Roman" panose="02020603050405020304" pitchFamily="18" charset="0"/>
                          <a:cs typeface="Times New Roman" panose="02020603050405020304" pitchFamily="18" charset="0"/>
                        </a:rPr>
                        <a:t>Präsentation und Reflexion des Staus Quo von Lana</a:t>
                      </a:r>
                    </a:p>
                    <a:p>
                      <a:pPr algn="ctr">
                        <a:spcAft>
                          <a:spcPts val="0"/>
                        </a:spcAft>
                      </a:pPr>
                      <a:r>
                        <a:rPr lang="de-AT" sz="1400" dirty="0">
                          <a:effectLst/>
                          <a:latin typeface="+mn-lt"/>
                          <a:ea typeface="Times New Roman" panose="02020603050405020304" pitchFamily="18" charset="0"/>
                          <a:cs typeface="Times New Roman" panose="02020603050405020304" pitchFamily="18" charset="0"/>
                        </a:rPr>
                        <a:t>Erfolgsmuster und Energiebrüche</a:t>
                      </a:r>
                    </a:p>
                    <a:p>
                      <a:pPr algn="ctr">
                        <a:spcAft>
                          <a:spcPts val="0"/>
                        </a:spcAft>
                      </a:pPr>
                      <a:endParaRPr lang="de-AT" sz="1400" dirty="0">
                        <a:effectLst/>
                        <a:latin typeface="+mn-lt"/>
                        <a:ea typeface="Times New Roman" panose="02020603050405020304" pitchFamily="18" charset="0"/>
                        <a:cs typeface="Times New Roman" panose="02020603050405020304" pitchFamily="18" charset="0"/>
                      </a:endParaRPr>
                    </a:p>
                  </a:txBody>
                  <a:tcPr marL="11923" marR="11923" marT="0" marB="0"/>
                </a:tc>
                <a:tc>
                  <a:txBody>
                    <a:bodyPr/>
                    <a:lstStyle/>
                    <a:p>
                      <a:pPr algn="ctr">
                        <a:spcAft>
                          <a:spcPts val="0"/>
                        </a:spcAft>
                      </a:pPr>
                      <a:endParaRPr lang="de-AT" sz="1400" dirty="0">
                        <a:effectLst/>
                        <a:latin typeface="+mn-lt"/>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effectLst/>
                          <a:latin typeface="+mn-lt"/>
                          <a:cs typeface="Times New Roman" panose="02020603050405020304" pitchFamily="18" charset="0"/>
                        </a:rPr>
                        <a:t>März 2023</a:t>
                      </a:r>
                    </a:p>
                  </a:txBody>
                  <a:tcPr marL="11923" marR="11923" marT="0" marB="0"/>
                </a:tc>
                <a:extLst>
                  <a:ext uri="{0D108BD9-81ED-4DB2-BD59-A6C34878D82A}">
                    <a16:rowId xmlns:a16="http://schemas.microsoft.com/office/drawing/2014/main" val="2507619656"/>
                  </a:ext>
                </a:extLst>
              </a:tr>
            </a:tbl>
          </a:graphicData>
        </a:graphic>
      </p:graphicFrame>
      <p:sp>
        <p:nvSpPr>
          <p:cNvPr id="5" name="Rechteck 4">
            <a:extLst>
              <a:ext uri="{FF2B5EF4-FFF2-40B4-BE49-F238E27FC236}">
                <a16:creationId xmlns:a16="http://schemas.microsoft.com/office/drawing/2014/main" id="{B8F6238D-F7C0-C44E-8E07-C0077AC12C63}"/>
              </a:ext>
            </a:extLst>
          </p:cNvPr>
          <p:cNvSpPr/>
          <p:nvPr/>
        </p:nvSpPr>
        <p:spPr>
          <a:xfrm>
            <a:off x="2055243" y="277705"/>
            <a:ext cx="7450817" cy="461665"/>
          </a:xfrm>
          <a:prstGeom prst="rect">
            <a:avLst/>
          </a:prstGeom>
        </p:spPr>
        <p:txBody>
          <a:bodyPr wrap="square">
            <a:spAutoFit/>
          </a:bodyPr>
          <a:lstStyle/>
          <a:p>
            <a:pPr lvl="0" algn="ctr" eaLnBrk="0" fontAlgn="base" hangingPunct="0">
              <a:spcBef>
                <a:spcPct val="0"/>
              </a:spcBef>
              <a:spcAft>
                <a:spcPct val="0"/>
              </a:spcAft>
              <a:tabLst>
                <a:tab pos="449263" algn="r"/>
              </a:tabLst>
            </a:pPr>
            <a:r>
              <a:rPr lang="de-DE" altLang="de-DE" sz="2400" b="1" dirty="0">
                <a:solidFill>
                  <a:srgbClr val="EE4B22"/>
                </a:solidFill>
                <a:ea typeface="Times New Roman" panose="02020603050405020304" pitchFamily="18" charset="0"/>
                <a:cs typeface="Times New Roman" panose="02020603050405020304" pitchFamily="18" charset="0"/>
              </a:rPr>
              <a:t>Projektdesign und Zeitplanung</a:t>
            </a:r>
            <a:r>
              <a:rPr lang="de-DE" altLang="de-DE" sz="2400" dirty="0">
                <a:solidFill>
                  <a:srgbClr val="EE4B22"/>
                </a:solidFill>
                <a:cs typeface="Times New Roman" panose="02020603050405020304" pitchFamily="18" charset="0"/>
              </a:rPr>
              <a:t> </a:t>
            </a:r>
            <a:r>
              <a:rPr lang="de-DE" altLang="de-DE" sz="2400" b="1" dirty="0">
                <a:solidFill>
                  <a:srgbClr val="EE4B22"/>
                </a:solidFill>
                <a:ea typeface="Times New Roman" panose="02020603050405020304" pitchFamily="18" charset="0"/>
                <a:cs typeface="Times New Roman" panose="02020603050405020304" pitchFamily="18" charset="0"/>
              </a:rPr>
              <a:t>„Lana 2035“</a:t>
            </a:r>
            <a:endParaRPr lang="de-DE" altLang="de-DE" sz="2400" dirty="0">
              <a:solidFill>
                <a:srgbClr val="EE4B22"/>
              </a:solidFill>
              <a:cs typeface="Times New Roman" panose="02020603050405020304" pitchFamily="18" charset="0"/>
            </a:endParaRPr>
          </a:p>
        </p:txBody>
      </p:sp>
    </p:spTree>
    <p:extLst>
      <p:ext uri="{BB962C8B-B14F-4D97-AF65-F5344CB8AC3E}">
        <p14:creationId xmlns:p14="http://schemas.microsoft.com/office/powerpoint/2010/main" val="62979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4330958A-C03F-894F-8C00-E46C47E9EB32}"/>
              </a:ext>
            </a:extLst>
          </p:cNvPr>
          <p:cNvGraphicFramePr>
            <a:graphicFrameLocks noGrp="1"/>
          </p:cNvGraphicFramePr>
          <p:nvPr>
            <p:extLst>
              <p:ext uri="{D42A27DB-BD31-4B8C-83A1-F6EECF244321}">
                <p14:modId xmlns:p14="http://schemas.microsoft.com/office/powerpoint/2010/main" val="4111396083"/>
              </p:ext>
            </p:extLst>
          </p:nvPr>
        </p:nvGraphicFramePr>
        <p:xfrm>
          <a:off x="2149114" y="953533"/>
          <a:ext cx="6955381" cy="5312789"/>
        </p:xfrm>
        <a:graphic>
          <a:graphicData uri="http://schemas.openxmlformats.org/drawingml/2006/table">
            <a:tbl>
              <a:tblPr>
                <a:tableStyleId>{5C22544A-7EE6-4342-B048-85BDC9FD1C3A}</a:tableStyleId>
              </a:tblPr>
              <a:tblGrid>
                <a:gridCol w="5135069">
                  <a:extLst>
                    <a:ext uri="{9D8B030D-6E8A-4147-A177-3AD203B41FA5}">
                      <a16:colId xmlns:a16="http://schemas.microsoft.com/office/drawing/2014/main" val="1586151654"/>
                    </a:ext>
                  </a:extLst>
                </a:gridCol>
                <a:gridCol w="1820312">
                  <a:extLst>
                    <a:ext uri="{9D8B030D-6E8A-4147-A177-3AD203B41FA5}">
                      <a16:colId xmlns:a16="http://schemas.microsoft.com/office/drawing/2014/main" val="867805713"/>
                    </a:ext>
                  </a:extLst>
                </a:gridCol>
              </a:tblGrid>
              <a:tr h="604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effectLst/>
                        </a:rPr>
                        <a:t> Projektschritte</a:t>
                      </a:r>
                      <a:endParaRPr lang="de-AT" sz="1400" dirty="0">
                        <a:effectLst/>
                        <a:latin typeface="AgfaRotisSansSerif"/>
                        <a:ea typeface="Times New Roman" panose="02020603050405020304" pitchFamily="18" charset="0"/>
                        <a:cs typeface="Times New Roman" panose="02020603050405020304" pitchFamily="18" charset="0"/>
                      </a:endParaRPr>
                    </a:p>
                    <a:p>
                      <a:pPr>
                        <a:spcAft>
                          <a:spcPts val="0"/>
                        </a:spcAft>
                      </a:pPr>
                      <a:endParaRPr lang="de-AT" sz="1400" dirty="0">
                        <a:effectLst/>
                      </a:endParaRPr>
                    </a:p>
                  </a:txBody>
                  <a:tcPr marL="11923" marR="11923" marT="0" marB="0"/>
                </a:tc>
                <a:tc>
                  <a:txBody>
                    <a:bodyPr/>
                    <a:lstStyle/>
                    <a:p>
                      <a:pPr algn="ctr">
                        <a:spcAft>
                          <a:spcPts val="0"/>
                        </a:spcAft>
                      </a:pPr>
                      <a:r>
                        <a:rPr lang="de-DE" sz="1400">
                          <a:effectLst/>
                        </a:rPr>
                        <a:t> </a:t>
                      </a:r>
                      <a:endParaRPr lang="de-AT" sz="1400">
                        <a:effectLst/>
                      </a:endParaRPr>
                    </a:p>
                    <a:p>
                      <a:pPr algn="ctr">
                        <a:spcAft>
                          <a:spcPts val="0"/>
                        </a:spcAft>
                      </a:pPr>
                      <a:r>
                        <a:rPr lang="de-DE" sz="1400">
                          <a:effectLst/>
                        </a:rPr>
                        <a:t>Wann</a:t>
                      </a:r>
                      <a:endParaRPr lang="de-AT" sz="1400">
                        <a:effectLst/>
                        <a:latin typeface="AgfaRotisSansSerif"/>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1183506911"/>
                  </a:ext>
                </a:extLst>
              </a:tr>
              <a:tr h="355081">
                <a:tc>
                  <a:txBody>
                    <a:bodyPr/>
                    <a:lstStyle/>
                    <a:p>
                      <a:pPr algn="ctr">
                        <a:spcAft>
                          <a:spcPts val="0"/>
                        </a:spcAft>
                      </a:pPr>
                      <a:r>
                        <a:rPr lang="de-AT" sz="1400" b="1" dirty="0">
                          <a:effectLst/>
                          <a:latin typeface="AgfaRotisSansSerif"/>
                          <a:ea typeface="Times New Roman" panose="02020603050405020304" pitchFamily="18" charset="0"/>
                          <a:cs typeface="Times New Roman" panose="02020603050405020304" pitchFamily="18" charset="0"/>
                        </a:rPr>
                        <a:t>Phase 2 Zukunftsbild Lana 2035</a:t>
                      </a:r>
                    </a:p>
                  </a:txBody>
                  <a:tcPr marL="11923" marR="11923" marT="0" marB="0"/>
                </a:tc>
                <a:tc>
                  <a:txBody>
                    <a:bodyPr/>
                    <a:lstStyle/>
                    <a:p>
                      <a:pPr algn="ctr">
                        <a:spcAft>
                          <a:spcPts val="0"/>
                        </a:spcAft>
                      </a:pPr>
                      <a:endParaRPr lang="de-AT" sz="1400">
                        <a:effectLst/>
                        <a:latin typeface="AgfaRotisSansSerif"/>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3077477949"/>
                  </a:ext>
                </a:extLst>
              </a:tr>
              <a:tr h="1006875">
                <a:tc>
                  <a:txBody>
                    <a:bodyPr/>
                    <a:lstStyle/>
                    <a:p>
                      <a:pPr algn="ctr">
                        <a:spcAft>
                          <a:spcPts val="0"/>
                        </a:spcAft>
                        <a:tabLst>
                          <a:tab pos="449580" algn="l"/>
                        </a:tabLst>
                      </a:pPr>
                      <a:endParaRPr lang="de-DE" sz="1400" b="1" dirty="0">
                        <a:effectLst/>
                        <a:latin typeface="Arial" panose="020B0604020202020204" pitchFamily="34" charset="0"/>
                        <a:ea typeface="Times New Roman" panose="02020603050405020304" pitchFamily="18" charset="0"/>
                        <a:cs typeface="Times New Roman" panose="02020603050405020304" pitchFamily="18" charset="0"/>
                      </a:endParaRPr>
                    </a:p>
                    <a:p>
                      <a:pPr algn="ctr">
                        <a:spcAft>
                          <a:spcPts val="0"/>
                        </a:spcAft>
                        <a:tabLst>
                          <a:tab pos="449580" algn="l"/>
                        </a:tabLst>
                      </a:pPr>
                      <a:r>
                        <a:rPr lang="de-DE" sz="1400" b="1" dirty="0">
                          <a:effectLst/>
                          <a:latin typeface="Arial" panose="020B0604020202020204" pitchFamily="34" charset="0"/>
                          <a:ea typeface="Times New Roman" panose="02020603050405020304" pitchFamily="18" charset="0"/>
                          <a:cs typeface="Times New Roman" panose="02020603050405020304" pitchFamily="18" charset="0"/>
                        </a:rPr>
                        <a:t>Workshop</a:t>
                      </a:r>
                      <a:endParaRPr lang="de-AT" sz="1400" dirty="0">
                        <a:effectLst/>
                        <a:latin typeface="AgfaRotisSansSerif"/>
                        <a:ea typeface="Times New Roman" panose="02020603050405020304" pitchFamily="18" charset="0"/>
                        <a:cs typeface="Times New Roman" panose="02020603050405020304" pitchFamily="18" charset="0"/>
                      </a:endParaRPr>
                    </a:p>
                    <a:p>
                      <a:pPr algn="ctr">
                        <a:spcAft>
                          <a:spcPts val="0"/>
                        </a:spcAft>
                        <a:tabLst>
                          <a:tab pos="449580" algn="l"/>
                        </a:tabLst>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Zukunft Lana (Collage)</a:t>
                      </a:r>
                    </a:p>
                    <a:p>
                      <a:pPr marL="0" marR="0" lvl="0" indent="0" algn="ctr" defTabSz="914400" rtl="0" eaLnBrk="1" fontAlgn="auto" latinLnBrk="0" hangingPunct="1">
                        <a:lnSpc>
                          <a:spcPct val="100000"/>
                        </a:lnSpc>
                        <a:spcBef>
                          <a:spcPts val="0"/>
                        </a:spcBef>
                        <a:spcAft>
                          <a:spcPts val="0"/>
                        </a:spcAft>
                        <a:buClrTx/>
                        <a:buSzTx/>
                        <a:buFontTx/>
                        <a:buNone/>
                        <a:tabLst>
                          <a:tab pos="449580" algn="l"/>
                        </a:tabLst>
                        <a:defRPr/>
                      </a:pPr>
                      <a:r>
                        <a:rPr lang="de-DE" altLang="de-DE" sz="1400" dirty="0">
                          <a:solidFill>
                            <a:schemeClr val="tx1"/>
                          </a:solidFill>
                          <a:latin typeface="+mn-lt"/>
                        </a:rPr>
                        <a:t>Entwurf Leitbild Lana &amp; Abgleich mit Kernteam</a:t>
                      </a:r>
                    </a:p>
                    <a:p>
                      <a:pPr algn="ctr">
                        <a:spcAft>
                          <a:spcPts val="0"/>
                        </a:spcAft>
                        <a:tabLst>
                          <a:tab pos="449580" algn="l"/>
                        </a:tabLst>
                      </a:pPr>
                      <a:endParaRPr lang="de-AT" sz="1400" dirty="0">
                        <a:effectLst/>
                        <a:latin typeface="AgfaRotisSansSerif"/>
                        <a:ea typeface="Times New Roman" panose="02020603050405020304" pitchFamily="18" charset="0"/>
                        <a:cs typeface="Times New Roman" panose="02020603050405020304" pitchFamily="18" charset="0"/>
                      </a:endParaRPr>
                    </a:p>
                  </a:txBody>
                  <a:tcPr marL="44450" marR="44450" marT="0" marB="0"/>
                </a:tc>
                <a:tc>
                  <a:txBody>
                    <a:bodyPr/>
                    <a:lstStyle/>
                    <a:p>
                      <a:pPr>
                        <a:spcAft>
                          <a:spcPts val="0"/>
                        </a:spcAft>
                      </a:pPr>
                      <a:r>
                        <a:rPr lang="de-DE" sz="1400" dirty="0">
                          <a:effectLst/>
                        </a:rPr>
                        <a:t> </a:t>
                      </a:r>
                      <a:endParaRPr lang="de-AT" sz="1400" dirty="0">
                        <a:effectLst/>
                      </a:endParaRPr>
                    </a:p>
                    <a:p>
                      <a:pPr algn="ctr">
                        <a:spcAft>
                          <a:spcPts val="0"/>
                        </a:spcAft>
                      </a:pPr>
                      <a:r>
                        <a:rPr lang="de-AT" sz="1400" dirty="0">
                          <a:effectLst/>
                          <a:latin typeface="AgfaRotisSansSerif"/>
                          <a:ea typeface="Times New Roman" panose="02020603050405020304" pitchFamily="18" charset="0"/>
                          <a:cs typeface="Times New Roman" panose="02020603050405020304" pitchFamily="18" charset="0"/>
                        </a:rPr>
                        <a:t>März 2023</a:t>
                      </a:r>
                    </a:p>
                  </a:txBody>
                  <a:tcPr marL="11923" marR="11923" marT="0" marB="0"/>
                </a:tc>
                <a:extLst>
                  <a:ext uri="{0D108BD9-81ED-4DB2-BD59-A6C34878D82A}">
                    <a16:rowId xmlns:a16="http://schemas.microsoft.com/office/drawing/2014/main" val="1110745988"/>
                  </a:ext>
                </a:extLst>
              </a:tr>
              <a:tr h="604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de-DE" sz="14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altLang="de-DE" sz="1400" dirty="0">
                          <a:solidFill>
                            <a:schemeClr val="tx1"/>
                          </a:solidFill>
                          <a:latin typeface="+mn-lt"/>
                        </a:rPr>
                        <a:t>Abgleich optimierter Entwurf mit Projektteam</a:t>
                      </a:r>
                    </a:p>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p>
                      <a:pPr algn="ctr">
                        <a:spcAft>
                          <a:spcPts val="0"/>
                        </a:spcAft>
                      </a:pPr>
                      <a:r>
                        <a:rPr lang="de-AT" sz="1400" dirty="0">
                          <a:effectLst/>
                          <a:latin typeface="AgfaRotisSansSerif"/>
                          <a:ea typeface="Times New Roman" panose="02020603050405020304" pitchFamily="18" charset="0"/>
                          <a:cs typeface="Times New Roman" panose="02020603050405020304" pitchFamily="18" charset="0"/>
                        </a:rPr>
                        <a:t>April 2023</a:t>
                      </a:r>
                    </a:p>
                  </a:txBody>
                  <a:tcPr marL="11923" marR="11923" marT="0" marB="0"/>
                </a:tc>
                <a:extLst>
                  <a:ext uri="{0D108BD9-81ED-4DB2-BD59-A6C34878D82A}">
                    <a16:rowId xmlns:a16="http://schemas.microsoft.com/office/drawing/2014/main" val="2617616052"/>
                  </a:ext>
                </a:extLst>
              </a:tr>
              <a:tr h="604125">
                <a:tc>
                  <a:txBody>
                    <a:bodyPr/>
                    <a:lstStyle/>
                    <a:p>
                      <a:pPr>
                        <a:spcAft>
                          <a:spcPts val="0"/>
                        </a:spcAft>
                        <a:tabLst>
                          <a:tab pos="449580" algn="l"/>
                        </a:tabLst>
                      </a:pPr>
                      <a:r>
                        <a:rPr lang="de-DE"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AT" sz="1400" dirty="0">
                        <a:effectLst/>
                        <a:latin typeface="+mn-lt"/>
                        <a:ea typeface="Times New Roman" panose="02020603050405020304" pitchFamily="18" charset="0"/>
                        <a:cs typeface="Times New Roman" panose="02020603050405020304" pitchFamily="18" charset="0"/>
                      </a:endParaRPr>
                    </a:p>
                    <a:p>
                      <a:pPr algn="ctr">
                        <a:spcAft>
                          <a:spcPts val="0"/>
                        </a:spcAft>
                      </a:pPr>
                      <a:r>
                        <a:rPr lang="de-DE" sz="1400" dirty="0">
                          <a:effectLst/>
                          <a:latin typeface="+mn-lt"/>
                          <a:ea typeface="Times New Roman" panose="02020603050405020304" pitchFamily="18" charset="0"/>
                          <a:cs typeface="Times New Roman" panose="02020603050405020304" pitchFamily="18" charset="0"/>
                        </a:rPr>
                        <a:t> Finalisierung Lana 2035 inklusive Handlungsfelder</a:t>
                      </a:r>
                    </a:p>
                    <a:p>
                      <a:pPr algn="ctr">
                        <a:spcAft>
                          <a:spcPts val="0"/>
                        </a:spcAft>
                      </a:pPr>
                      <a:endParaRPr lang="de-AT" sz="1400" dirty="0">
                        <a:effectLst/>
                        <a:latin typeface="+mn-lt"/>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effectLst/>
                          <a:latin typeface="AgfaRotisSansSerif"/>
                          <a:ea typeface="Times New Roman" panose="02020603050405020304" pitchFamily="18" charset="0"/>
                          <a:cs typeface="Times New Roman" panose="02020603050405020304" pitchFamily="18" charset="0"/>
                        </a:rPr>
                        <a:t>Mai 2023</a:t>
                      </a:r>
                    </a:p>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2709005885"/>
                  </a:ext>
                </a:extLst>
              </a:tr>
              <a:tr h="604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effectLst/>
                          <a:latin typeface="Arial" panose="020B0604020202020204" pitchFamily="34" charset="0"/>
                          <a:ea typeface="Times New Roman" panose="02020603050405020304" pitchFamily="18" charset="0"/>
                          <a:cs typeface="Times New Roman" panose="02020603050405020304" pitchFamily="18" charset="0"/>
                        </a:rPr>
                        <a:t> </a:t>
                      </a:r>
                      <a:r>
                        <a:rPr lang="de-DE" altLang="de-DE" sz="1400" dirty="0">
                          <a:solidFill>
                            <a:schemeClr val="tx1"/>
                          </a:solidFill>
                          <a:latin typeface="+mn-lt"/>
                        </a:rPr>
                        <a:t>Präsentation Bewohner von Lana „Endversion Profi Lana 2035“</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de-DE" altLang="de-DE" sz="1400" dirty="0">
                        <a:solidFill>
                          <a:schemeClr val="tx1"/>
                        </a:solidFill>
                        <a:latin typeface="+mn-lt"/>
                      </a:endParaRPr>
                    </a:p>
                  </a:txBody>
                  <a:tcPr marL="44450" marR="44450" marT="0" marB="0"/>
                </a:tc>
                <a:tc>
                  <a:txBody>
                    <a:bodyPr/>
                    <a:lstStyle/>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effectLst/>
                          <a:latin typeface="AgfaRotisSansSerif"/>
                          <a:ea typeface="Times New Roman" panose="02020603050405020304" pitchFamily="18" charset="0"/>
                          <a:cs typeface="Times New Roman" panose="02020603050405020304" pitchFamily="18" charset="0"/>
                        </a:rPr>
                        <a:t>Juni 2023</a:t>
                      </a:r>
                    </a:p>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2800578673"/>
                  </a:ext>
                </a:extLst>
              </a:tr>
              <a:tr h="757143">
                <a:tc>
                  <a:txBody>
                    <a:bodyPr/>
                    <a:lstStyle/>
                    <a:p>
                      <a:pPr algn="ctr" eaLnBrk="1" hangingPunct="1"/>
                      <a:endParaRPr lang="de-DE" altLang="de-DE" sz="1400" dirty="0">
                        <a:solidFill>
                          <a:schemeClr val="tx1"/>
                        </a:solidFill>
                        <a:latin typeface="+mn-lt"/>
                      </a:endParaRPr>
                    </a:p>
                    <a:p>
                      <a:pPr algn="ctr" eaLnBrk="1" hangingPunct="1"/>
                      <a:r>
                        <a:rPr lang="de-DE" altLang="de-DE" sz="1400" dirty="0">
                          <a:solidFill>
                            <a:schemeClr val="tx1"/>
                          </a:solidFill>
                          <a:latin typeface="+mn-lt"/>
                        </a:rPr>
                        <a:t>Einrichtung – Lana Ortsrat, Priorisierung von Handlungsfeldern </a:t>
                      </a:r>
                    </a:p>
                    <a:p>
                      <a:pPr algn="ctr" eaLnBrk="1" hangingPunct="1"/>
                      <a:r>
                        <a:rPr lang="de-DE" altLang="de-DE" sz="1400" dirty="0">
                          <a:solidFill>
                            <a:schemeClr val="tx1"/>
                          </a:solidFill>
                          <a:latin typeface="+mn-lt"/>
                        </a:rPr>
                        <a:t>und Umsetzungsplanung, Start Umsetzungsteams</a:t>
                      </a:r>
                    </a:p>
                  </a:txBody>
                  <a:tcPr marL="44450" marR="44450" marT="0" marB="0"/>
                </a:tc>
                <a:tc>
                  <a:txBody>
                    <a:bodyPr/>
                    <a:lstStyle/>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AT" sz="1400" dirty="0">
                          <a:effectLst/>
                          <a:latin typeface="AgfaRotisSansSerif"/>
                          <a:ea typeface="Times New Roman" panose="02020603050405020304" pitchFamily="18" charset="0"/>
                          <a:cs typeface="Times New Roman" panose="02020603050405020304" pitchFamily="18" charset="0"/>
                        </a:rPr>
                        <a:t>Juni 2023</a:t>
                      </a:r>
                    </a:p>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3901348358"/>
                  </a:ext>
                </a:extLst>
              </a:tr>
              <a:tr h="573445">
                <a:tc>
                  <a:txBody>
                    <a:bodyPr/>
                    <a:lstStyle/>
                    <a:p>
                      <a:pPr>
                        <a:spcAft>
                          <a:spcPts val="0"/>
                        </a:spcAft>
                        <a:tabLst>
                          <a:tab pos="449580" algn="l"/>
                        </a:tabLst>
                      </a:pPr>
                      <a:endParaRPr lang="de-AT" sz="1400" dirty="0">
                        <a:effectLst/>
                        <a:latin typeface="AgfaRotisSansSerif"/>
                        <a:ea typeface="Times New Roman" panose="02020603050405020304" pitchFamily="18" charset="0"/>
                        <a:cs typeface="Times New Roman" panose="02020603050405020304" pitchFamily="18" charset="0"/>
                      </a:endParaRPr>
                    </a:p>
                  </a:txBody>
                  <a:tcPr marL="44450" marR="44450" marT="0" marB="0"/>
                </a:tc>
                <a:tc>
                  <a:txBody>
                    <a:bodyPr/>
                    <a:lstStyle/>
                    <a:p>
                      <a:pPr algn="ctr">
                        <a:spcAft>
                          <a:spcPts val="0"/>
                        </a:spcAft>
                      </a:pPr>
                      <a:endParaRPr lang="de-AT" sz="1400" dirty="0">
                        <a:effectLst/>
                        <a:latin typeface="AgfaRotisSansSerif"/>
                        <a:ea typeface="Times New Roman" panose="02020603050405020304" pitchFamily="18" charset="0"/>
                        <a:cs typeface="Times New Roman" panose="02020603050405020304" pitchFamily="18" charset="0"/>
                      </a:endParaRPr>
                    </a:p>
                  </a:txBody>
                  <a:tcPr marL="11923" marR="11923" marT="0" marB="0"/>
                </a:tc>
                <a:extLst>
                  <a:ext uri="{0D108BD9-81ED-4DB2-BD59-A6C34878D82A}">
                    <a16:rowId xmlns:a16="http://schemas.microsoft.com/office/drawing/2014/main" val="428045356"/>
                  </a:ext>
                </a:extLst>
              </a:tr>
            </a:tbl>
          </a:graphicData>
        </a:graphic>
      </p:graphicFrame>
      <p:sp>
        <p:nvSpPr>
          <p:cNvPr id="6" name="Rechteck 5">
            <a:extLst>
              <a:ext uri="{FF2B5EF4-FFF2-40B4-BE49-F238E27FC236}">
                <a16:creationId xmlns:a16="http://schemas.microsoft.com/office/drawing/2014/main" id="{AF9E4B18-EAEA-1144-8689-470F68D128EA}"/>
              </a:ext>
            </a:extLst>
          </p:cNvPr>
          <p:cNvSpPr/>
          <p:nvPr/>
        </p:nvSpPr>
        <p:spPr>
          <a:xfrm>
            <a:off x="2055243" y="277705"/>
            <a:ext cx="7450817" cy="461665"/>
          </a:xfrm>
          <a:prstGeom prst="rect">
            <a:avLst/>
          </a:prstGeom>
        </p:spPr>
        <p:txBody>
          <a:bodyPr wrap="square">
            <a:spAutoFit/>
          </a:bodyPr>
          <a:lstStyle/>
          <a:p>
            <a:pPr lvl="0" algn="ctr" eaLnBrk="0" fontAlgn="base" hangingPunct="0">
              <a:spcBef>
                <a:spcPct val="0"/>
              </a:spcBef>
              <a:spcAft>
                <a:spcPct val="0"/>
              </a:spcAft>
              <a:tabLst>
                <a:tab pos="449263" algn="r"/>
              </a:tabLst>
            </a:pPr>
            <a:r>
              <a:rPr lang="de-DE" altLang="de-DE" sz="2400" b="1" dirty="0">
                <a:solidFill>
                  <a:srgbClr val="EE4B22"/>
                </a:solidFill>
                <a:ea typeface="Times New Roman" panose="02020603050405020304" pitchFamily="18" charset="0"/>
                <a:cs typeface="Times New Roman" panose="02020603050405020304" pitchFamily="18" charset="0"/>
              </a:rPr>
              <a:t>Projektdesign und Zeitplanung</a:t>
            </a:r>
            <a:r>
              <a:rPr lang="de-DE" altLang="de-DE" sz="2400" dirty="0">
                <a:solidFill>
                  <a:srgbClr val="EE4B22"/>
                </a:solidFill>
                <a:cs typeface="Times New Roman" panose="02020603050405020304" pitchFamily="18" charset="0"/>
              </a:rPr>
              <a:t> </a:t>
            </a:r>
            <a:r>
              <a:rPr lang="de-DE" altLang="de-DE" sz="2400" b="1" dirty="0">
                <a:solidFill>
                  <a:srgbClr val="EE4B22"/>
                </a:solidFill>
                <a:ea typeface="Times New Roman" panose="02020603050405020304" pitchFamily="18" charset="0"/>
                <a:cs typeface="Times New Roman" panose="02020603050405020304" pitchFamily="18" charset="0"/>
              </a:rPr>
              <a:t>„Lana 2035“</a:t>
            </a:r>
            <a:endParaRPr lang="de-DE" altLang="de-DE" sz="2400" dirty="0">
              <a:solidFill>
                <a:srgbClr val="EE4B22"/>
              </a:solidFill>
              <a:cs typeface="Times New Roman" panose="02020603050405020304" pitchFamily="18" charset="0"/>
            </a:endParaRPr>
          </a:p>
        </p:txBody>
      </p:sp>
    </p:spTree>
    <p:extLst>
      <p:ext uri="{BB962C8B-B14F-4D97-AF65-F5344CB8AC3E}">
        <p14:creationId xmlns:p14="http://schemas.microsoft.com/office/powerpoint/2010/main" val="116533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4294967295"/>
          </p:nvPr>
        </p:nvSpPr>
        <p:spPr bwMode="auto">
          <a:xfrm>
            <a:off x="11176000" y="6477000"/>
            <a:ext cx="1016000" cy="381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bg1"/>
                </a:solidFill>
                <a:latin typeface="Trebuchet MS" charset="0"/>
                <a:ea typeface="MS PGothic" charset="-128"/>
              </a:defRPr>
            </a:lvl1pPr>
            <a:lvl2pPr marL="742950" indent="-285750">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fld id="{04BD850E-53C0-B24C-8944-F7C69311BA87}" type="slidenum">
              <a:rPr lang="de-DE" altLang="ja-JP" sz="1400">
                <a:latin typeface="+mn-lt"/>
                <a:ea typeface="Osaka" charset="-128"/>
              </a:rPr>
              <a:pPr/>
              <a:t>7</a:t>
            </a:fld>
            <a:endParaRPr lang="de-DE" altLang="ja-JP" sz="1400">
              <a:solidFill>
                <a:schemeClr val="tx1"/>
              </a:solidFill>
              <a:latin typeface="+mn-lt"/>
              <a:ea typeface="Osaka" charset="-128"/>
            </a:endParaRPr>
          </a:p>
        </p:txBody>
      </p:sp>
      <p:sp>
        <p:nvSpPr>
          <p:cNvPr id="2" name="Rechteck 1"/>
          <p:cNvSpPr/>
          <p:nvPr/>
        </p:nvSpPr>
        <p:spPr>
          <a:xfrm>
            <a:off x="3687538" y="71907"/>
            <a:ext cx="3953070" cy="461665"/>
          </a:xfrm>
          <a:prstGeom prst="rect">
            <a:avLst/>
          </a:prstGeom>
        </p:spPr>
        <p:txBody>
          <a:bodyPr wrap="none">
            <a:spAutoFit/>
          </a:bodyPr>
          <a:lstStyle/>
          <a:p>
            <a:pPr>
              <a:defRPr/>
            </a:pPr>
            <a:r>
              <a:rPr lang="de-DE" sz="2400" b="1" dirty="0">
                <a:solidFill>
                  <a:srgbClr val="EE4B22"/>
                </a:solidFill>
                <a:ea typeface="Open Sans" panose="020B0606030504020204" pitchFamily="34" charset="0"/>
                <a:cs typeface="Times New Roman" panose="02020603050405020304" pitchFamily="18" charset="0"/>
              </a:rPr>
              <a:t>Profil/Leitbild Naturns 2030+ </a:t>
            </a:r>
          </a:p>
        </p:txBody>
      </p:sp>
      <p:pic>
        <p:nvPicPr>
          <p:cNvPr id="3" name="Grafik 2">
            <a:extLst>
              <a:ext uri="{FF2B5EF4-FFF2-40B4-BE49-F238E27FC236}">
                <a16:creationId xmlns:a16="http://schemas.microsoft.com/office/drawing/2014/main" id="{27852F6D-94E5-4971-A5F2-135CCBAF2CCD}"/>
              </a:ext>
            </a:extLst>
          </p:cNvPr>
          <p:cNvPicPr>
            <a:picLocks/>
          </p:cNvPicPr>
          <p:nvPr/>
        </p:nvPicPr>
        <p:blipFill>
          <a:blip r:embed="rId2"/>
          <a:stretch>
            <a:fillRect/>
          </a:stretch>
        </p:blipFill>
        <p:spPr>
          <a:xfrm>
            <a:off x="2243864" y="595127"/>
            <a:ext cx="7704272" cy="6262873"/>
          </a:xfrm>
          <a:prstGeom prst="rect">
            <a:avLst/>
          </a:prstGeom>
        </p:spPr>
      </p:pic>
    </p:spTree>
    <p:extLst>
      <p:ext uri="{BB962C8B-B14F-4D97-AF65-F5344CB8AC3E}">
        <p14:creationId xmlns:p14="http://schemas.microsoft.com/office/powerpoint/2010/main" val="50429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DB626578-3E61-3B46-8988-0B65033F7916}"/>
              </a:ext>
            </a:extLst>
          </p:cNvPr>
          <p:cNvGrpSpPr/>
          <p:nvPr/>
        </p:nvGrpSpPr>
        <p:grpSpPr>
          <a:xfrm>
            <a:off x="604434" y="608564"/>
            <a:ext cx="10957302" cy="6172698"/>
            <a:chOff x="2711624" y="2636638"/>
            <a:chExt cx="6977980" cy="4129126"/>
          </a:xfrm>
        </p:grpSpPr>
        <p:sp>
          <p:nvSpPr>
            <p:cNvPr id="13316" name="AutoShape 2"/>
            <p:cNvSpPr>
              <a:spLocks noChangeArrowheads="1"/>
            </p:cNvSpPr>
            <p:nvPr/>
          </p:nvSpPr>
          <p:spPr bwMode="auto">
            <a:xfrm>
              <a:off x="2783633" y="2636638"/>
              <a:ext cx="6840760" cy="3529632"/>
            </a:xfrm>
            <a:prstGeom prst="triangle">
              <a:avLst>
                <a:gd name="adj" fmla="val 50246"/>
              </a:avLst>
            </a:prstGeom>
            <a:solidFill>
              <a:schemeClr val="folHlink"/>
            </a:solidFill>
            <a:ln w="76200">
              <a:solidFill>
                <a:srgbClr val="99CCFF"/>
              </a:solidFill>
              <a:miter lim="800000"/>
              <a:headEnd/>
              <a:tailEnd/>
            </a:ln>
          </p:spPr>
          <p:txBody>
            <a:bodyPr wrap="none" anchor="ctr"/>
            <a:lstStyle/>
            <a:p>
              <a:pPr algn="ctr">
                <a:spcBef>
                  <a:spcPct val="50000"/>
                </a:spcBef>
              </a:pPr>
              <a:endParaRPr lang="de-DE" sz="1200">
                <a:solidFill>
                  <a:srgbClr val="99CCFF"/>
                </a:solidFill>
                <a:cs typeface="Times New Roman" panose="02020603050405020304" pitchFamily="18" charset="0"/>
              </a:endParaRPr>
            </a:p>
          </p:txBody>
        </p:sp>
        <p:sp>
          <p:nvSpPr>
            <p:cNvPr id="13317" name="AutoShape 3"/>
            <p:cNvSpPr>
              <a:spLocks noChangeArrowheads="1"/>
            </p:cNvSpPr>
            <p:nvPr/>
          </p:nvSpPr>
          <p:spPr bwMode="auto">
            <a:xfrm rot="10800000">
              <a:off x="4470886" y="4385367"/>
              <a:ext cx="3501792" cy="276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88 w 21600"/>
                <a:gd name="T13" fmla="*/ 3088 h 21600"/>
                <a:gd name="T14" fmla="*/ 18512 w 21600"/>
                <a:gd name="T15" fmla="*/ 18512 h 21600"/>
              </a:gdLst>
              <a:ahLst/>
              <a:cxnLst>
                <a:cxn ang="T8">
                  <a:pos x="T0" y="T1"/>
                </a:cxn>
                <a:cxn ang="T9">
                  <a:pos x="T2" y="T3"/>
                </a:cxn>
                <a:cxn ang="T10">
                  <a:pos x="T4" y="T5"/>
                </a:cxn>
                <a:cxn ang="T11">
                  <a:pos x="T6" y="T7"/>
                </a:cxn>
              </a:cxnLst>
              <a:rect l="T12" t="T13" r="T14" b="T15"/>
              <a:pathLst>
                <a:path w="21600" h="21600">
                  <a:moveTo>
                    <a:pt x="0" y="0"/>
                  </a:moveTo>
                  <a:lnTo>
                    <a:pt x="2576" y="21600"/>
                  </a:lnTo>
                  <a:lnTo>
                    <a:pt x="19024" y="21600"/>
                  </a:lnTo>
                  <a:lnTo>
                    <a:pt x="21600" y="0"/>
                  </a:lnTo>
                  <a:lnTo>
                    <a:pt x="0" y="0"/>
                  </a:lnTo>
                  <a:close/>
                </a:path>
              </a:pathLst>
            </a:custGeom>
            <a:gradFill rotWithShape="1">
              <a:gsLst>
                <a:gs pos="0">
                  <a:srgbClr val="777777"/>
                </a:gs>
                <a:gs pos="100000">
                  <a:srgbClr val="373737"/>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de-DE" sz="2800">
                <a:solidFill>
                  <a:srgbClr val="000000"/>
                </a:solidFill>
                <a:cs typeface="Times New Roman" panose="02020603050405020304" pitchFamily="18" charset="0"/>
              </a:endParaRPr>
            </a:p>
          </p:txBody>
        </p:sp>
        <p:sp>
          <p:nvSpPr>
            <p:cNvPr id="13318" name="Text Box 4"/>
            <p:cNvSpPr txBox="1">
              <a:spLocks noChangeArrowheads="1"/>
            </p:cNvSpPr>
            <p:nvPr/>
          </p:nvSpPr>
          <p:spPr bwMode="auto">
            <a:xfrm>
              <a:off x="3247051" y="4427319"/>
              <a:ext cx="5932030" cy="267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spcBef>
                  <a:spcPct val="50000"/>
                </a:spcBef>
              </a:pPr>
              <a:r>
                <a:rPr lang="de-DE" sz="2000" b="0" dirty="0">
                  <a:solidFill>
                    <a:srgbClr val="FFFFFF"/>
                  </a:solidFill>
                  <a:latin typeface="+mn-lt"/>
                  <a:cs typeface="Times New Roman" panose="02020603050405020304" pitchFamily="18" charset="0"/>
                </a:rPr>
                <a:t>Strategische Handlungsfelder</a:t>
              </a:r>
            </a:p>
          </p:txBody>
        </p:sp>
        <p:sp>
          <p:nvSpPr>
            <p:cNvPr id="3279877" name="Rectangle 5"/>
            <p:cNvSpPr>
              <a:spLocks noChangeArrowheads="1"/>
            </p:cNvSpPr>
            <p:nvPr/>
          </p:nvSpPr>
          <p:spPr bwMode="auto">
            <a:xfrm>
              <a:off x="2711624" y="6253628"/>
              <a:ext cx="6977980" cy="487740"/>
            </a:xfrm>
            <a:prstGeom prst="rect">
              <a:avLst/>
            </a:prstGeom>
            <a:solidFill>
              <a:schemeClr val="bg1">
                <a:lumMod val="85000"/>
              </a:schemeClr>
            </a:solidFill>
            <a:ln w="9525" algn="ctr">
              <a:solidFill>
                <a:schemeClr val="tx1"/>
              </a:solidFill>
              <a:miter lim="800000"/>
              <a:headEnd/>
              <a:tailEnd/>
            </a:ln>
            <a:effectLst/>
          </p:spPr>
          <p:txBody>
            <a:bodyPr rot="10800000" wrap="none" anchor="ctr"/>
            <a:lstStyle/>
            <a:p>
              <a:pPr>
                <a:defRPr/>
              </a:pPr>
              <a:endParaRPr lang="en-US" sz="1100">
                <a:solidFill>
                  <a:srgbClr val="FFFFFF"/>
                </a:solidFill>
                <a:cs typeface="Times New Roman" panose="02020603050405020304" pitchFamily="18" charset="0"/>
              </a:endParaRPr>
            </a:p>
          </p:txBody>
        </p:sp>
        <p:sp>
          <p:nvSpPr>
            <p:cNvPr id="3279903" name="Rectangle 31"/>
            <p:cNvSpPr>
              <a:spLocks noChangeArrowheads="1"/>
            </p:cNvSpPr>
            <p:nvPr/>
          </p:nvSpPr>
          <p:spPr bwMode="auto">
            <a:xfrm>
              <a:off x="4244964" y="4732855"/>
              <a:ext cx="1129610"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r>
                <a:rPr kumimoji="1" lang="de-DE" sz="1600" dirty="0">
                  <a:solidFill>
                    <a:srgbClr val="000000"/>
                  </a:solidFill>
                  <a:cs typeface="Times New Roman" panose="02020603050405020304" pitchFamily="18" charset="0"/>
                </a:rPr>
                <a:t>Stadtbild &amp;</a:t>
              </a:r>
            </a:p>
            <a:p>
              <a:pPr algn="ctr"/>
              <a:r>
                <a:rPr kumimoji="1" lang="de-DE" sz="1600" dirty="0">
                  <a:solidFill>
                    <a:srgbClr val="000000"/>
                  </a:solidFill>
                  <a:cs typeface="Times New Roman" panose="02020603050405020304" pitchFamily="18" charset="0"/>
                </a:rPr>
                <a:t>Architektur</a:t>
              </a:r>
            </a:p>
          </p:txBody>
        </p:sp>
        <p:sp>
          <p:nvSpPr>
            <p:cNvPr id="3279904" name="Rectangle 32"/>
            <p:cNvSpPr>
              <a:spLocks noChangeArrowheads="1"/>
            </p:cNvSpPr>
            <p:nvPr/>
          </p:nvSpPr>
          <p:spPr bwMode="auto">
            <a:xfrm>
              <a:off x="5431055" y="4732855"/>
              <a:ext cx="1370980"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r>
                <a:rPr kumimoji="1" lang="de-DE" sz="1600" dirty="0">
                  <a:solidFill>
                    <a:srgbClr val="000000"/>
                  </a:solidFill>
                  <a:cs typeface="Times New Roman" panose="02020603050405020304" pitchFamily="18" charset="0"/>
                </a:rPr>
                <a:t>Räume &amp; </a:t>
              </a:r>
            </a:p>
            <a:p>
              <a:pPr algn="ctr"/>
              <a:r>
                <a:rPr kumimoji="1" lang="de-DE" sz="1600" dirty="0">
                  <a:solidFill>
                    <a:srgbClr val="000000"/>
                  </a:solidFill>
                  <a:cs typeface="Times New Roman" panose="02020603050405020304" pitchFamily="18" charset="0"/>
                </a:rPr>
                <a:t>Plätze</a:t>
              </a:r>
            </a:p>
          </p:txBody>
        </p:sp>
        <p:sp>
          <p:nvSpPr>
            <p:cNvPr id="3279905" name="Rectangle 33"/>
            <p:cNvSpPr>
              <a:spLocks noChangeArrowheads="1"/>
            </p:cNvSpPr>
            <p:nvPr/>
          </p:nvSpPr>
          <p:spPr bwMode="auto">
            <a:xfrm>
              <a:off x="6849352" y="4732855"/>
              <a:ext cx="1349248"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cs typeface="Times New Roman" panose="02020603050405020304" pitchFamily="18" charset="0"/>
                </a:rPr>
                <a:t> Verkehr &amp; </a:t>
              </a:r>
            </a:p>
            <a:p>
              <a:pPr algn="ctr">
                <a:defRPr/>
              </a:pPr>
              <a:r>
                <a:rPr kumimoji="1" lang="de-DE" sz="1600" dirty="0">
                  <a:solidFill>
                    <a:srgbClr val="000000"/>
                  </a:solidFill>
                  <a:cs typeface="Times New Roman" panose="02020603050405020304" pitchFamily="18" charset="0"/>
                </a:rPr>
                <a:t>Mobilität</a:t>
              </a:r>
            </a:p>
          </p:txBody>
        </p:sp>
        <p:sp>
          <p:nvSpPr>
            <p:cNvPr id="3279909" name="Rectangle 37"/>
            <p:cNvSpPr>
              <a:spLocks noChangeArrowheads="1"/>
            </p:cNvSpPr>
            <p:nvPr/>
          </p:nvSpPr>
          <p:spPr bwMode="auto">
            <a:xfrm>
              <a:off x="3914466" y="5174652"/>
              <a:ext cx="1090776" cy="398971"/>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cs typeface="Times New Roman" panose="02020603050405020304" pitchFamily="18" charset="0"/>
                </a:rPr>
                <a:t>Tourismus</a:t>
              </a:r>
            </a:p>
          </p:txBody>
        </p:sp>
        <p:sp>
          <p:nvSpPr>
            <p:cNvPr id="3279910" name="Rectangle 38"/>
            <p:cNvSpPr>
              <a:spLocks noChangeArrowheads="1"/>
            </p:cNvSpPr>
            <p:nvPr/>
          </p:nvSpPr>
          <p:spPr bwMode="auto">
            <a:xfrm>
              <a:off x="5065011" y="5175723"/>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r>
                <a:rPr kumimoji="1" lang="de-DE" sz="1600" dirty="0">
                  <a:solidFill>
                    <a:srgbClr val="000000"/>
                  </a:solidFill>
                  <a:cs typeface="Times New Roman" panose="02020603050405020304" pitchFamily="18" charset="0"/>
                </a:rPr>
                <a:t>Kulinarik</a:t>
              </a:r>
            </a:p>
          </p:txBody>
        </p:sp>
        <p:sp>
          <p:nvSpPr>
            <p:cNvPr id="3279911" name="Rectangle 39"/>
            <p:cNvSpPr>
              <a:spLocks noChangeArrowheads="1"/>
            </p:cNvSpPr>
            <p:nvPr/>
          </p:nvSpPr>
          <p:spPr bwMode="auto">
            <a:xfrm>
              <a:off x="6225518" y="5175723"/>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cs typeface="Times New Roman" panose="02020603050405020304" pitchFamily="18" charset="0"/>
                </a:rPr>
                <a:t>Landwirtschaft</a:t>
              </a:r>
            </a:p>
          </p:txBody>
        </p:sp>
        <p:sp>
          <p:nvSpPr>
            <p:cNvPr id="3279914" name="Rectangle 42"/>
            <p:cNvSpPr>
              <a:spLocks noChangeArrowheads="1"/>
            </p:cNvSpPr>
            <p:nvPr/>
          </p:nvSpPr>
          <p:spPr bwMode="auto">
            <a:xfrm>
              <a:off x="4529545" y="5624443"/>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endParaRPr kumimoji="1" lang="de-DE" sz="1600" dirty="0">
                <a:solidFill>
                  <a:srgbClr val="000000"/>
                </a:solidFill>
                <a:cs typeface="Times New Roman" panose="02020603050405020304" pitchFamily="18" charset="0"/>
              </a:endParaRPr>
            </a:p>
            <a:p>
              <a:pPr algn="ctr">
                <a:defRPr/>
              </a:pPr>
              <a:r>
                <a:rPr kumimoji="1" lang="de-DE" sz="1600" dirty="0">
                  <a:solidFill>
                    <a:srgbClr val="000000"/>
                  </a:solidFill>
                  <a:cs typeface="Times New Roman" panose="02020603050405020304" pitchFamily="18" charset="0"/>
                </a:rPr>
                <a:t>Events</a:t>
              </a:r>
            </a:p>
            <a:p>
              <a:pPr algn="ctr">
                <a:defRPr/>
              </a:pPr>
              <a:endParaRPr kumimoji="1" lang="de-DE" sz="1600" dirty="0">
                <a:solidFill>
                  <a:srgbClr val="000000"/>
                </a:solidFill>
                <a:cs typeface="Times New Roman" panose="02020603050405020304" pitchFamily="18" charset="0"/>
              </a:endParaRPr>
            </a:p>
          </p:txBody>
        </p:sp>
        <p:sp>
          <p:nvSpPr>
            <p:cNvPr id="3279915" name="Rectangle 43"/>
            <p:cNvSpPr>
              <a:spLocks noChangeArrowheads="1"/>
            </p:cNvSpPr>
            <p:nvPr/>
          </p:nvSpPr>
          <p:spPr bwMode="auto">
            <a:xfrm>
              <a:off x="5686316" y="5624443"/>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ea typeface="ＭＳ Ｐゴシック" pitchFamily="34" charset="-128"/>
                  <a:cs typeface="Times New Roman" panose="02020603050405020304" pitchFamily="18" charset="0"/>
                </a:rPr>
                <a:t>???</a:t>
              </a:r>
            </a:p>
          </p:txBody>
        </p:sp>
        <p:sp>
          <p:nvSpPr>
            <p:cNvPr id="3279916" name="Rectangle 44"/>
            <p:cNvSpPr>
              <a:spLocks noChangeArrowheads="1"/>
            </p:cNvSpPr>
            <p:nvPr/>
          </p:nvSpPr>
          <p:spPr bwMode="auto">
            <a:xfrm>
              <a:off x="6833125" y="5624443"/>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ea typeface="ＭＳ Ｐゴシック" pitchFamily="34" charset="-128"/>
                  <a:cs typeface="Times New Roman" panose="02020603050405020304" pitchFamily="18" charset="0"/>
                </a:rPr>
                <a:t>Website</a:t>
              </a:r>
            </a:p>
          </p:txBody>
        </p:sp>
        <p:sp>
          <p:nvSpPr>
            <p:cNvPr id="3279917" name="Rectangle 45"/>
            <p:cNvSpPr>
              <a:spLocks noChangeArrowheads="1"/>
            </p:cNvSpPr>
            <p:nvPr/>
          </p:nvSpPr>
          <p:spPr bwMode="auto">
            <a:xfrm>
              <a:off x="7983670" y="5624443"/>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cs typeface="Times New Roman" panose="02020603050405020304" pitchFamily="18" charset="0"/>
                </a:rPr>
                <a:t>???</a:t>
              </a:r>
            </a:p>
          </p:txBody>
        </p:sp>
        <p:sp>
          <p:nvSpPr>
            <p:cNvPr id="32814" name="Text Box 47"/>
            <p:cNvSpPr txBox="1">
              <a:spLocks noChangeArrowheads="1"/>
            </p:cNvSpPr>
            <p:nvPr/>
          </p:nvSpPr>
          <p:spPr bwMode="auto">
            <a:xfrm>
              <a:off x="3790528" y="6255718"/>
              <a:ext cx="4657824" cy="473529"/>
            </a:xfrm>
            <a:prstGeom prst="rect">
              <a:avLst/>
            </a:prstGeom>
            <a:solidFill>
              <a:schemeClr val="bg1">
                <a:lumMod val="85000"/>
              </a:schemeClr>
            </a:solidFill>
            <a:ln w="9525">
              <a:noFill/>
              <a:miter lim="800000"/>
              <a:headEnd/>
              <a:tailEnd/>
            </a:ln>
          </p:spPr>
          <p:txBody>
            <a:bodyPr wrap="square">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a:spcBef>
                  <a:spcPct val="50000"/>
                </a:spcBef>
                <a:defRPr/>
              </a:pPr>
              <a:r>
                <a:rPr kumimoji="1" lang="de-DE" sz="2000" b="0" dirty="0">
                  <a:solidFill>
                    <a:srgbClr val="000000"/>
                  </a:solidFill>
                  <a:latin typeface="+mn-lt"/>
                  <a:cs typeface="Times New Roman" panose="02020603050405020304" pitchFamily="18" charset="0"/>
                </a:rPr>
                <a:t>Übersetzung in multisensorische Kontaktpunkterlebnisse &amp; Verhaltensvereinbarungen</a:t>
              </a:r>
            </a:p>
          </p:txBody>
        </p:sp>
        <p:sp>
          <p:nvSpPr>
            <p:cNvPr id="32816" name="AutoShape 49"/>
            <p:cNvSpPr>
              <a:spLocks noChangeArrowheads="1"/>
            </p:cNvSpPr>
            <p:nvPr/>
          </p:nvSpPr>
          <p:spPr bwMode="auto">
            <a:xfrm>
              <a:off x="3647729" y="6324839"/>
              <a:ext cx="186777" cy="108279"/>
            </a:xfrm>
            <a:prstGeom prst="downArrow">
              <a:avLst>
                <a:gd name="adj1" fmla="val 50000"/>
                <a:gd name="adj2" fmla="val 25000"/>
              </a:avLst>
            </a:prstGeom>
            <a:solidFill>
              <a:schemeClr val="bg1">
                <a:lumMod val="85000"/>
              </a:schemeClr>
            </a:solidFill>
            <a:ln w="12700">
              <a:solidFill>
                <a:schemeClr val="tx1"/>
              </a:solidFill>
              <a:miter lim="800000"/>
              <a:headEnd/>
              <a:tailEnd/>
            </a:ln>
          </p:spPr>
          <p:txBody>
            <a:bodyPr wrap="none" anchor="ctr"/>
            <a:lstStyle/>
            <a:p>
              <a:pPr>
                <a:defRPr/>
              </a:pPr>
              <a:endParaRPr lang="de-DE" sz="1100">
                <a:solidFill>
                  <a:srgbClr val="000000"/>
                </a:solidFill>
                <a:ea typeface="ＭＳ Ｐゴシック" pitchFamily="34" charset="-128"/>
                <a:cs typeface="Times New Roman" panose="02020603050405020304" pitchFamily="18" charset="0"/>
              </a:endParaRPr>
            </a:p>
          </p:txBody>
        </p:sp>
        <p:sp>
          <p:nvSpPr>
            <p:cNvPr id="32817" name="AutoShape 50"/>
            <p:cNvSpPr>
              <a:spLocks noChangeArrowheads="1"/>
            </p:cNvSpPr>
            <p:nvPr/>
          </p:nvSpPr>
          <p:spPr bwMode="auto">
            <a:xfrm>
              <a:off x="9215192" y="6324839"/>
              <a:ext cx="186777" cy="108279"/>
            </a:xfrm>
            <a:prstGeom prst="downArrow">
              <a:avLst>
                <a:gd name="adj1" fmla="val 50000"/>
                <a:gd name="adj2" fmla="val 25000"/>
              </a:avLst>
            </a:prstGeom>
            <a:solidFill>
              <a:schemeClr val="bg1">
                <a:lumMod val="85000"/>
              </a:schemeClr>
            </a:solidFill>
            <a:ln w="12700">
              <a:solidFill>
                <a:schemeClr val="tx1"/>
              </a:solidFill>
              <a:miter lim="800000"/>
              <a:headEnd/>
              <a:tailEnd/>
            </a:ln>
          </p:spPr>
          <p:txBody>
            <a:bodyPr wrap="none" anchor="ctr"/>
            <a:lstStyle/>
            <a:p>
              <a:pPr>
                <a:defRPr/>
              </a:pPr>
              <a:endParaRPr lang="de-DE" sz="1100">
                <a:solidFill>
                  <a:srgbClr val="000000"/>
                </a:solidFill>
                <a:ea typeface="ＭＳ Ｐゴシック" pitchFamily="34" charset="-128"/>
                <a:cs typeface="Times New Roman" panose="02020603050405020304" pitchFamily="18" charset="0"/>
              </a:endParaRPr>
            </a:p>
          </p:txBody>
        </p:sp>
        <p:sp>
          <p:nvSpPr>
            <p:cNvPr id="32819" name="AutoShape 52"/>
            <p:cNvSpPr>
              <a:spLocks noChangeArrowheads="1"/>
            </p:cNvSpPr>
            <p:nvPr/>
          </p:nvSpPr>
          <p:spPr bwMode="auto">
            <a:xfrm>
              <a:off x="8645528" y="6324839"/>
              <a:ext cx="186777" cy="108279"/>
            </a:xfrm>
            <a:prstGeom prst="downArrow">
              <a:avLst>
                <a:gd name="adj1" fmla="val 50000"/>
                <a:gd name="adj2" fmla="val 25000"/>
              </a:avLst>
            </a:prstGeom>
            <a:solidFill>
              <a:schemeClr val="bg1">
                <a:lumMod val="85000"/>
              </a:schemeClr>
            </a:solidFill>
            <a:ln w="12700">
              <a:solidFill>
                <a:schemeClr val="tx1"/>
              </a:solidFill>
              <a:miter lim="800000"/>
              <a:headEnd/>
              <a:tailEnd/>
            </a:ln>
          </p:spPr>
          <p:txBody>
            <a:bodyPr wrap="none" anchor="ctr"/>
            <a:lstStyle/>
            <a:p>
              <a:pPr>
                <a:defRPr/>
              </a:pPr>
              <a:endParaRPr lang="de-DE" sz="1100">
                <a:solidFill>
                  <a:srgbClr val="000000"/>
                </a:solidFill>
                <a:ea typeface="ＭＳ Ｐゴシック" pitchFamily="34" charset="-128"/>
                <a:cs typeface="Times New Roman" panose="02020603050405020304" pitchFamily="18" charset="0"/>
              </a:endParaRPr>
            </a:p>
          </p:txBody>
        </p:sp>
        <p:sp>
          <p:nvSpPr>
            <p:cNvPr id="13361" name="AutoShape 55"/>
            <p:cNvSpPr>
              <a:spLocks noChangeArrowheads="1"/>
            </p:cNvSpPr>
            <p:nvPr/>
          </p:nvSpPr>
          <p:spPr bwMode="auto">
            <a:xfrm rot="1671653">
              <a:off x="5607910" y="4233193"/>
              <a:ext cx="186777" cy="109264"/>
            </a:xfrm>
            <a:prstGeom prst="downArrow">
              <a:avLst>
                <a:gd name="adj1" fmla="val 50000"/>
                <a:gd name="adj2" fmla="val 25000"/>
              </a:avLst>
            </a:prstGeom>
            <a:solidFill>
              <a:srgbClr val="99CCFF"/>
            </a:solidFill>
            <a:ln w="12700">
              <a:solidFill>
                <a:schemeClr val="bg1"/>
              </a:solidFill>
              <a:miter lim="800000"/>
              <a:headEnd/>
              <a:tailEnd/>
            </a:ln>
          </p:spPr>
          <p:txBody>
            <a:bodyPr wrap="none" anchor="ctr"/>
            <a:lstStyle/>
            <a:p>
              <a:endParaRPr lang="de-DE" sz="1400">
                <a:solidFill>
                  <a:srgbClr val="FFFFFF"/>
                </a:solidFill>
                <a:cs typeface="Times New Roman" panose="02020603050405020304" pitchFamily="18" charset="0"/>
              </a:endParaRPr>
            </a:p>
          </p:txBody>
        </p:sp>
        <p:sp>
          <p:nvSpPr>
            <p:cNvPr id="13362" name="AutoShape 56"/>
            <p:cNvSpPr>
              <a:spLocks noChangeArrowheads="1"/>
            </p:cNvSpPr>
            <p:nvPr/>
          </p:nvSpPr>
          <p:spPr bwMode="auto">
            <a:xfrm rot="20480109">
              <a:off x="6637671" y="4238071"/>
              <a:ext cx="185532" cy="108288"/>
            </a:xfrm>
            <a:prstGeom prst="downArrow">
              <a:avLst>
                <a:gd name="adj1" fmla="val 50000"/>
                <a:gd name="adj2" fmla="val 25000"/>
              </a:avLst>
            </a:prstGeom>
            <a:solidFill>
              <a:srgbClr val="99CCFF"/>
            </a:solidFill>
            <a:ln w="12700">
              <a:solidFill>
                <a:schemeClr val="bg1"/>
              </a:solidFill>
              <a:miter lim="800000"/>
              <a:headEnd/>
              <a:tailEnd/>
            </a:ln>
          </p:spPr>
          <p:txBody>
            <a:bodyPr wrap="none" anchor="ctr"/>
            <a:lstStyle/>
            <a:p>
              <a:endParaRPr lang="de-DE" sz="1400">
                <a:solidFill>
                  <a:srgbClr val="FFFFFF"/>
                </a:solidFill>
                <a:cs typeface="Times New Roman" panose="02020603050405020304" pitchFamily="18" charset="0"/>
              </a:endParaRPr>
            </a:p>
          </p:txBody>
        </p:sp>
        <p:sp>
          <p:nvSpPr>
            <p:cNvPr id="13363" name="AutoShape 57"/>
            <p:cNvSpPr>
              <a:spLocks noChangeArrowheads="1"/>
            </p:cNvSpPr>
            <p:nvPr/>
          </p:nvSpPr>
          <p:spPr bwMode="auto">
            <a:xfrm>
              <a:off x="6122167" y="4238071"/>
              <a:ext cx="185532" cy="108288"/>
            </a:xfrm>
            <a:prstGeom prst="downArrow">
              <a:avLst>
                <a:gd name="adj1" fmla="val 50000"/>
                <a:gd name="adj2" fmla="val 25000"/>
              </a:avLst>
            </a:prstGeom>
            <a:solidFill>
              <a:srgbClr val="99CCFF"/>
            </a:solidFill>
            <a:ln w="12700">
              <a:solidFill>
                <a:schemeClr val="bg1"/>
              </a:solidFill>
              <a:miter lim="800000"/>
              <a:headEnd/>
              <a:tailEnd/>
            </a:ln>
          </p:spPr>
          <p:txBody>
            <a:bodyPr wrap="none" anchor="ctr"/>
            <a:lstStyle/>
            <a:p>
              <a:endParaRPr lang="de-DE" sz="1400">
                <a:solidFill>
                  <a:srgbClr val="FFFFFF"/>
                </a:solidFill>
                <a:cs typeface="Times New Roman" panose="02020603050405020304" pitchFamily="18" charset="0"/>
              </a:endParaRPr>
            </a:p>
          </p:txBody>
        </p:sp>
        <p:sp>
          <p:nvSpPr>
            <p:cNvPr id="58" name="AutoShape 51"/>
            <p:cNvSpPr>
              <a:spLocks noChangeArrowheads="1"/>
            </p:cNvSpPr>
            <p:nvPr/>
          </p:nvSpPr>
          <p:spPr bwMode="auto">
            <a:xfrm>
              <a:off x="2927649" y="6309321"/>
              <a:ext cx="186777" cy="108279"/>
            </a:xfrm>
            <a:prstGeom prst="downArrow">
              <a:avLst>
                <a:gd name="adj1" fmla="val 50000"/>
                <a:gd name="adj2" fmla="val 25000"/>
              </a:avLst>
            </a:prstGeom>
            <a:solidFill>
              <a:schemeClr val="bg1">
                <a:lumMod val="85000"/>
              </a:schemeClr>
            </a:solidFill>
            <a:ln w="12700">
              <a:solidFill>
                <a:schemeClr val="tx1"/>
              </a:solidFill>
              <a:miter lim="800000"/>
              <a:headEnd/>
              <a:tailEnd/>
            </a:ln>
          </p:spPr>
          <p:txBody>
            <a:bodyPr wrap="none" anchor="ctr"/>
            <a:lstStyle/>
            <a:p>
              <a:pPr>
                <a:defRPr/>
              </a:pPr>
              <a:endParaRPr lang="de-DE" sz="1100">
                <a:solidFill>
                  <a:srgbClr val="000000"/>
                </a:solidFill>
                <a:ea typeface="ＭＳ Ｐゴシック" pitchFamily="34" charset="-128"/>
                <a:cs typeface="Times New Roman" panose="02020603050405020304" pitchFamily="18" charset="0"/>
              </a:endParaRPr>
            </a:p>
          </p:txBody>
        </p:sp>
        <p:sp>
          <p:nvSpPr>
            <p:cNvPr id="90" name="Rectangle 46"/>
            <p:cNvSpPr>
              <a:spLocks noChangeArrowheads="1"/>
            </p:cNvSpPr>
            <p:nvPr/>
          </p:nvSpPr>
          <p:spPr bwMode="auto">
            <a:xfrm>
              <a:off x="7408437" y="5176699"/>
              <a:ext cx="1090776" cy="398971"/>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cs typeface="Times New Roman" panose="02020603050405020304" pitchFamily="18" charset="0"/>
                </a:rPr>
                <a:t>Kommunikation</a:t>
              </a:r>
            </a:p>
          </p:txBody>
        </p:sp>
        <p:sp>
          <p:nvSpPr>
            <p:cNvPr id="82" name="Rectangle 39"/>
            <p:cNvSpPr>
              <a:spLocks noChangeArrowheads="1"/>
            </p:cNvSpPr>
            <p:nvPr/>
          </p:nvSpPr>
          <p:spPr bwMode="auto">
            <a:xfrm>
              <a:off x="3342073" y="5624615"/>
              <a:ext cx="1090776" cy="398972"/>
            </a:xfrm>
            <a:prstGeom prst="rect">
              <a:avLst/>
            </a:prstGeom>
            <a:gradFill rotWithShape="1">
              <a:gsLst>
                <a:gs pos="0">
                  <a:schemeClr val="folHlink">
                    <a:alpha val="53000"/>
                  </a:schemeClr>
                </a:gs>
                <a:gs pos="100000">
                  <a:schemeClr val="folHlink">
                    <a:gamma/>
                    <a:tint val="49020"/>
                    <a:invGamma/>
                  </a:schemeClr>
                </a:gs>
              </a:gsLst>
              <a:path path="shape">
                <a:fillToRect l="50000" t="50000" r="50000" b="50000"/>
              </a:path>
            </a:gradFill>
            <a:ln w="9525" algn="ctr">
              <a:solidFill>
                <a:schemeClr val="tx1"/>
              </a:solidFill>
              <a:miter lim="800000"/>
              <a:headEnd/>
              <a:tailEnd/>
            </a:ln>
            <a:effectLst/>
          </p:spPr>
          <p:txBody>
            <a:bodyPr wrap="none" anchor="ctr"/>
            <a:lstStyle/>
            <a:p>
              <a:pPr algn="ctr">
                <a:defRPr/>
              </a:pPr>
              <a:r>
                <a:rPr kumimoji="1" lang="de-DE" sz="1600" dirty="0">
                  <a:solidFill>
                    <a:srgbClr val="000000"/>
                  </a:solidFill>
                  <a:cs typeface="Times New Roman" panose="02020603050405020304" pitchFamily="18" charset="0"/>
                </a:rPr>
                <a:t>Infrastruktur </a:t>
              </a:r>
            </a:p>
          </p:txBody>
        </p:sp>
        <p:grpSp>
          <p:nvGrpSpPr>
            <p:cNvPr id="3" name="Gruppierung 2"/>
            <p:cNvGrpSpPr/>
            <p:nvPr/>
          </p:nvGrpSpPr>
          <p:grpSpPr>
            <a:xfrm>
              <a:off x="2855640" y="6528890"/>
              <a:ext cx="6768752" cy="140185"/>
              <a:chOff x="1588571" y="6089136"/>
              <a:chExt cx="6553374" cy="178512"/>
            </a:xfrm>
          </p:grpSpPr>
          <p:sp>
            <p:nvSpPr>
              <p:cNvPr id="32775" name="Oval 8"/>
              <p:cNvSpPr>
                <a:spLocks noChangeArrowheads="1"/>
              </p:cNvSpPr>
              <p:nvPr/>
            </p:nvSpPr>
            <p:spPr bwMode="auto">
              <a:xfrm>
                <a:off x="3254620" y="6093037"/>
                <a:ext cx="222887"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77" name="Oval 10"/>
              <p:cNvSpPr>
                <a:spLocks noChangeArrowheads="1"/>
              </p:cNvSpPr>
              <p:nvPr/>
            </p:nvSpPr>
            <p:spPr bwMode="auto">
              <a:xfrm>
                <a:off x="3587082" y="6089136"/>
                <a:ext cx="22164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79" name="Oval 12"/>
              <p:cNvSpPr>
                <a:spLocks noChangeArrowheads="1"/>
              </p:cNvSpPr>
              <p:nvPr/>
            </p:nvSpPr>
            <p:spPr bwMode="auto">
              <a:xfrm>
                <a:off x="5921792" y="6089136"/>
                <a:ext cx="222887"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84" name="Oval 17"/>
              <p:cNvSpPr>
                <a:spLocks noChangeArrowheads="1"/>
              </p:cNvSpPr>
              <p:nvPr/>
            </p:nvSpPr>
            <p:spPr bwMode="auto">
              <a:xfrm>
                <a:off x="2919667" y="6089136"/>
                <a:ext cx="22413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85" name="Oval 18"/>
              <p:cNvSpPr>
                <a:spLocks noChangeArrowheads="1"/>
              </p:cNvSpPr>
              <p:nvPr/>
            </p:nvSpPr>
            <p:spPr bwMode="auto">
              <a:xfrm>
                <a:off x="2588449" y="6089136"/>
                <a:ext cx="22164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86" name="Oval 19"/>
              <p:cNvSpPr>
                <a:spLocks noChangeArrowheads="1"/>
              </p:cNvSpPr>
              <p:nvPr/>
            </p:nvSpPr>
            <p:spPr bwMode="auto">
              <a:xfrm>
                <a:off x="6254255" y="6089136"/>
                <a:ext cx="222887"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87" name="Oval 20"/>
              <p:cNvSpPr>
                <a:spLocks noChangeArrowheads="1"/>
              </p:cNvSpPr>
              <p:nvPr/>
            </p:nvSpPr>
            <p:spPr bwMode="auto">
              <a:xfrm>
                <a:off x="6587963" y="6089136"/>
                <a:ext cx="22164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88" name="Oval 21"/>
              <p:cNvSpPr>
                <a:spLocks noChangeArrowheads="1"/>
              </p:cNvSpPr>
              <p:nvPr/>
            </p:nvSpPr>
            <p:spPr bwMode="auto">
              <a:xfrm>
                <a:off x="2254742" y="6090111"/>
                <a:ext cx="222887"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89" name="Oval 22"/>
              <p:cNvSpPr>
                <a:spLocks noChangeArrowheads="1"/>
              </p:cNvSpPr>
              <p:nvPr/>
            </p:nvSpPr>
            <p:spPr bwMode="auto">
              <a:xfrm>
                <a:off x="6919180" y="6089136"/>
                <a:ext cx="222887"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91" name="Oval 24"/>
              <p:cNvSpPr>
                <a:spLocks noChangeArrowheads="1"/>
              </p:cNvSpPr>
              <p:nvPr/>
            </p:nvSpPr>
            <p:spPr bwMode="auto">
              <a:xfrm>
                <a:off x="1921034" y="6089136"/>
                <a:ext cx="22413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92" name="Oval 25"/>
              <p:cNvSpPr>
                <a:spLocks noChangeArrowheads="1"/>
              </p:cNvSpPr>
              <p:nvPr/>
            </p:nvSpPr>
            <p:spPr bwMode="auto">
              <a:xfrm>
                <a:off x="1588571" y="6089136"/>
                <a:ext cx="22164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94" name="Oval 27"/>
              <p:cNvSpPr>
                <a:spLocks noChangeArrowheads="1"/>
              </p:cNvSpPr>
              <p:nvPr/>
            </p:nvSpPr>
            <p:spPr bwMode="auto">
              <a:xfrm>
                <a:off x="7917813" y="6089136"/>
                <a:ext cx="22413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95" name="Oval 28"/>
              <p:cNvSpPr>
                <a:spLocks noChangeArrowheads="1"/>
              </p:cNvSpPr>
              <p:nvPr/>
            </p:nvSpPr>
            <p:spPr bwMode="auto">
              <a:xfrm>
                <a:off x="7585351" y="6089136"/>
                <a:ext cx="221642"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sp>
            <p:nvSpPr>
              <p:cNvPr id="32796" name="Oval 29"/>
              <p:cNvSpPr>
                <a:spLocks noChangeArrowheads="1"/>
              </p:cNvSpPr>
              <p:nvPr/>
            </p:nvSpPr>
            <p:spPr bwMode="auto">
              <a:xfrm>
                <a:off x="7252888" y="6090111"/>
                <a:ext cx="222887" cy="174611"/>
              </a:xfrm>
              <a:prstGeom prst="ellipse">
                <a:avLst/>
              </a:prstGeom>
              <a:solidFill>
                <a:schemeClr val="bg1">
                  <a:lumMod val="85000"/>
                </a:schemeClr>
              </a:solidFill>
              <a:ln w="19050">
                <a:solidFill>
                  <a:schemeClr val="tx1"/>
                </a:solidFill>
                <a:round/>
                <a:headEnd/>
                <a:tailEnd/>
              </a:ln>
            </p:spPr>
            <p:txBody>
              <a:bodyPr wrap="none" anchor="ctr"/>
              <a:lstStyle/>
              <a:p>
                <a:pPr>
                  <a:defRPr/>
                </a:pPr>
                <a:endParaRPr lang="de-DE" sz="1000">
                  <a:solidFill>
                    <a:srgbClr val="FFFFFF"/>
                  </a:solidFill>
                  <a:ea typeface="ＭＳ Ｐゴシック" pitchFamily="34" charset="-128"/>
                  <a:cs typeface="Times New Roman" panose="02020603050405020304" pitchFamily="18" charset="0"/>
                </a:endParaRPr>
              </a:p>
            </p:txBody>
          </p:sp>
        </p:grpSp>
        <p:sp>
          <p:nvSpPr>
            <p:cNvPr id="215" name="180-Grad-Pfeil 214"/>
            <p:cNvSpPr/>
            <p:nvPr/>
          </p:nvSpPr>
          <p:spPr bwMode="auto">
            <a:xfrm rot="3391381">
              <a:off x="5700001" y="4744004"/>
              <a:ext cx="3792537" cy="225974"/>
            </a:xfrm>
            <a:prstGeom prst="uturnArrow">
              <a:avLst>
                <a:gd name="adj1" fmla="val 25000"/>
                <a:gd name="adj2" fmla="val 25000"/>
                <a:gd name="adj3" fmla="val 25000"/>
                <a:gd name="adj4" fmla="val 43750"/>
                <a:gd name="adj5" fmla="val 100000"/>
              </a:avLst>
            </a:prstGeom>
            <a:solidFill>
              <a:schemeClr val="bg1">
                <a:lumMod val="95000"/>
                <a:alpha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de-DE" sz="4400">
                <a:solidFill>
                  <a:srgbClr val="000000"/>
                </a:solidFill>
                <a:ea typeface="ＭＳ Ｐゴシック" pitchFamily="34" charset="-128"/>
                <a:cs typeface="Times New Roman" panose="02020603050405020304" pitchFamily="18" charset="0"/>
              </a:endParaRPr>
            </a:p>
          </p:txBody>
        </p:sp>
        <p:sp>
          <p:nvSpPr>
            <p:cNvPr id="216" name="180-Grad-Pfeil 215"/>
            <p:cNvSpPr/>
            <p:nvPr/>
          </p:nvSpPr>
          <p:spPr bwMode="auto">
            <a:xfrm rot="7373215" flipV="1">
              <a:off x="2952303" y="4751373"/>
              <a:ext cx="3792537" cy="236245"/>
            </a:xfrm>
            <a:prstGeom prst="uturnArrow">
              <a:avLst>
                <a:gd name="adj1" fmla="val 25000"/>
                <a:gd name="adj2" fmla="val 25000"/>
                <a:gd name="adj3" fmla="val 25000"/>
                <a:gd name="adj4" fmla="val 43750"/>
                <a:gd name="adj5" fmla="val 100000"/>
              </a:avLst>
            </a:prstGeom>
            <a:solidFill>
              <a:schemeClr val="bg1">
                <a:lumMod val="95000"/>
                <a:alpha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de-DE" sz="4400">
                <a:solidFill>
                  <a:srgbClr val="000000"/>
                </a:solidFill>
                <a:ea typeface="ＭＳ Ｐゴシック" pitchFamily="34" charset="-128"/>
                <a:cs typeface="Times New Roman" panose="02020603050405020304" pitchFamily="18" charset="0"/>
              </a:endParaRPr>
            </a:p>
          </p:txBody>
        </p:sp>
        <p:sp>
          <p:nvSpPr>
            <p:cNvPr id="220" name="180-Grad-Pfeil 219"/>
            <p:cNvSpPr/>
            <p:nvPr/>
          </p:nvSpPr>
          <p:spPr bwMode="auto">
            <a:xfrm rot="18422647">
              <a:off x="2821499" y="5468836"/>
              <a:ext cx="1823158" cy="281274"/>
            </a:xfrm>
            <a:prstGeom prst="uturnArrow">
              <a:avLst>
                <a:gd name="adj1" fmla="val 25000"/>
                <a:gd name="adj2" fmla="val 25000"/>
                <a:gd name="adj3" fmla="val 25000"/>
                <a:gd name="adj4" fmla="val 43750"/>
                <a:gd name="adj5" fmla="val 100000"/>
              </a:avLst>
            </a:prstGeom>
            <a:solidFill>
              <a:schemeClr val="bg1">
                <a:lumMod val="95000"/>
                <a:alpha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de-DE" sz="4400">
                <a:solidFill>
                  <a:srgbClr val="000000"/>
                </a:solidFill>
                <a:ea typeface="ＭＳ Ｐゴシック" pitchFamily="34" charset="-128"/>
                <a:cs typeface="Times New Roman" panose="02020603050405020304" pitchFamily="18" charset="0"/>
              </a:endParaRPr>
            </a:p>
          </p:txBody>
        </p:sp>
        <p:sp>
          <p:nvSpPr>
            <p:cNvPr id="221" name="180-Grad-Pfeil 220"/>
            <p:cNvSpPr/>
            <p:nvPr/>
          </p:nvSpPr>
          <p:spPr bwMode="auto">
            <a:xfrm rot="13843731" flipV="1">
              <a:off x="7731984" y="5456243"/>
              <a:ext cx="1823158" cy="254038"/>
            </a:xfrm>
            <a:prstGeom prst="uturnArrow">
              <a:avLst>
                <a:gd name="adj1" fmla="val 25000"/>
                <a:gd name="adj2" fmla="val 25000"/>
                <a:gd name="adj3" fmla="val 25000"/>
                <a:gd name="adj4" fmla="val 43750"/>
                <a:gd name="adj5" fmla="val 100000"/>
              </a:avLst>
            </a:prstGeom>
            <a:solidFill>
              <a:schemeClr val="bg1">
                <a:lumMod val="95000"/>
                <a:alpha val="60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de-DE" sz="4400">
                <a:solidFill>
                  <a:srgbClr val="000000"/>
                </a:solidFill>
                <a:ea typeface="ＭＳ Ｐゴシック" pitchFamily="34" charset="-128"/>
                <a:cs typeface="Times New Roman" panose="02020603050405020304" pitchFamily="18" charset="0"/>
              </a:endParaRPr>
            </a:p>
          </p:txBody>
        </p:sp>
      </p:grpSp>
      <p:sp>
        <p:nvSpPr>
          <p:cNvPr id="223" name="Rechteck 222">
            <a:extLst>
              <a:ext uri="{FF2B5EF4-FFF2-40B4-BE49-F238E27FC236}">
                <a16:creationId xmlns:a16="http://schemas.microsoft.com/office/drawing/2014/main" id="{1A4FEA50-1B93-0B4F-B7B3-C2240963A9D2}"/>
              </a:ext>
            </a:extLst>
          </p:cNvPr>
          <p:cNvSpPr/>
          <p:nvPr/>
        </p:nvSpPr>
        <p:spPr>
          <a:xfrm>
            <a:off x="1026709" y="69846"/>
            <a:ext cx="8399607" cy="461665"/>
          </a:xfrm>
          <a:prstGeom prst="rect">
            <a:avLst/>
          </a:prstGeom>
        </p:spPr>
        <p:txBody>
          <a:bodyPr wrap="none">
            <a:spAutoFit/>
          </a:bodyPr>
          <a:lstStyle/>
          <a:p>
            <a:pPr>
              <a:defRPr/>
            </a:pPr>
            <a:r>
              <a:rPr lang="de-DE" sz="2400" b="1" dirty="0">
                <a:solidFill>
                  <a:srgbClr val="D04D1F"/>
                </a:solidFill>
                <a:ea typeface="Open Sans" panose="020B0606030504020204" pitchFamily="34" charset="0"/>
                <a:cs typeface="Times New Roman" panose="02020603050405020304" pitchFamily="18" charset="0"/>
              </a:rPr>
              <a:t>Profil und Strategische Handlungsfelder am Beispiel von Naturns</a:t>
            </a:r>
          </a:p>
        </p:txBody>
      </p:sp>
      <p:pic>
        <p:nvPicPr>
          <p:cNvPr id="72" name="Grafik 71">
            <a:extLst>
              <a:ext uri="{FF2B5EF4-FFF2-40B4-BE49-F238E27FC236}">
                <a16:creationId xmlns:a16="http://schemas.microsoft.com/office/drawing/2014/main" id="{D86D19B6-87F6-214D-9619-3FCAFBDCCCF2}"/>
              </a:ext>
            </a:extLst>
          </p:cNvPr>
          <p:cNvPicPr>
            <a:picLocks/>
          </p:cNvPicPr>
          <p:nvPr/>
        </p:nvPicPr>
        <p:blipFill rotWithShape="1">
          <a:blip r:embed="rId3"/>
          <a:srcRect t="5160" b="11605"/>
          <a:stretch/>
        </p:blipFill>
        <p:spPr>
          <a:xfrm>
            <a:off x="3781070" y="926769"/>
            <a:ext cx="4643135" cy="1975128"/>
          </a:xfrm>
          <a:prstGeom prst="rect">
            <a:avLst/>
          </a:prstGeom>
        </p:spPr>
      </p:pic>
    </p:spTree>
    <p:extLst>
      <p:ext uri="{BB962C8B-B14F-4D97-AF65-F5344CB8AC3E}">
        <p14:creationId xmlns:p14="http://schemas.microsoft.com/office/powerpoint/2010/main" val="282811740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ildergebnis für bordeaux wein muse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6"/>
          <p:cNvSpPr>
            <a:spLocks noChangeArrowheads="1"/>
          </p:cNvSpPr>
          <p:nvPr/>
        </p:nvSpPr>
        <p:spPr bwMode="auto">
          <a:xfrm>
            <a:off x="5591174" y="-100013"/>
            <a:ext cx="6515945"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bg1"/>
                </a:solidFill>
                <a:latin typeface="Trebuchet MS" charset="0"/>
                <a:ea typeface="MS PGothic" charset="-128"/>
              </a:defRPr>
            </a:lvl1pPr>
            <a:lvl2pPr marL="742950" indent="-285750">
              <a:defRPr sz="1200">
                <a:solidFill>
                  <a:schemeClr val="bg1"/>
                </a:solidFill>
                <a:latin typeface="Trebuchet MS" charset="0"/>
                <a:ea typeface="MS PGothic" charset="-128"/>
              </a:defRPr>
            </a:lvl2pPr>
            <a:lvl3pPr marL="1143000" indent="-228600">
              <a:defRPr sz="1200">
                <a:solidFill>
                  <a:schemeClr val="bg1"/>
                </a:solidFill>
                <a:latin typeface="Trebuchet MS" charset="0"/>
                <a:ea typeface="MS PGothic" charset="-128"/>
              </a:defRPr>
            </a:lvl3pPr>
            <a:lvl4pPr marL="1600200" indent="-228600">
              <a:defRPr sz="1200">
                <a:solidFill>
                  <a:schemeClr val="bg1"/>
                </a:solidFill>
                <a:latin typeface="Trebuchet MS" charset="0"/>
                <a:ea typeface="MS PGothic" charset="-128"/>
              </a:defRPr>
            </a:lvl4pPr>
            <a:lvl5pPr marL="2057400" indent="-228600">
              <a:defRPr sz="1200">
                <a:solidFill>
                  <a:schemeClr val="bg1"/>
                </a:solidFill>
                <a:latin typeface="Trebuchet MS" charset="0"/>
                <a:ea typeface="MS PGothic" charset="-128"/>
              </a:defRPr>
            </a:lvl5pPr>
            <a:lvl6pPr marL="2514600" indent="-228600" eaLnBrk="0" fontAlgn="base" hangingPunct="0">
              <a:spcBef>
                <a:spcPct val="0"/>
              </a:spcBef>
              <a:spcAft>
                <a:spcPct val="0"/>
              </a:spcAft>
              <a:defRPr sz="1200">
                <a:solidFill>
                  <a:schemeClr val="bg1"/>
                </a:solidFill>
                <a:latin typeface="Trebuchet MS" charset="0"/>
                <a:ea typeface="MS PGothic" charset="-128"/>
              </a:defRPr>
            </a:lvl6pPr>
            <a:lvl7pPr marL="2971800" indent="-228600" eaLnBrk="0" fontAlgn="base" hangingPunct="0">
              <a:spcBef>
                <a:spcPct val="0"/>
              </a:spcBef>
              <a:spcAft>
                <a:spcPct val="0"/>
              </a:spcAft>
              <a:defRPr sz="1200">
                <a:solidFill>
                  <a:schemeClr val="bg1"/>
                </a:solidFill>
                <a:latin typeface="Trebuchet MS" charset="0"/>
                <a:ea typeface="MS PGothic" charset="-128"/>
              </a:defRPr>
            </a:lvl7pPr>
            <a:lvl8pPr marL="3429000" indent="-228600" eaLnBrk="0" fontAlgn="base" hangingPunct="0">
              <a:spcBef>
                <a:spcPct val="0"/>
              </a:spcBef>
              <a:spcAft>
                <a:spcPct val="0"/>
              </a:spcAft>
              <a:defRPr sz="1200">
                <a:solidFill>
                  <a:schemeClr val="bg1"/>
                </a:solidFill>
                <a:latin typeface="Trebuchet MS" charset="0"/>
                <a:ea typeface="MS PGothic" charset="-128"/>
              </a:defRPr>
            </a:lvl8pPr>
            <a:lvl9pPr marL="3886200" indent="-228600" eaLnBrk="0" fontAlgn="base" hangingPunct="0">
              <a:spcBef>
                <a:spcPct val="0"/>
              </a:spcBef>
              <a:spcAft>
                <a:spcPct val="0"/>
              </a:spcAft>
              <a:defRPr sz="1200">
                <a:solidFill>
                  <a:schemeClr val="bg1"/>
                </a:solidFill>
                <a:latin typeface="Trebuchet MS" charset="0"/>
                <a:ea typeface="MS PGothic" charset="-128"/>
              </a:defRPr>
            </a:lvl9pPr>
          </a:lstStyle>
          <a:p>
            <a:pPr algn="ctr">
              <a:lnSpc>
                <a:spcPct val="150000"/>
              </a:lnSpc>
              <a:defRPr/>
            </a:pPr>
            <a:r>
              <a:rPr lang="de-DE" altLang="de-DE" sz="1800" dirty="0">
                <a:solidFill>
                  <a:schemeClr val="tx1"/>
                </a:solidFill>
                <a:latin typeface="+mn-lt"/>
                <a:ea typeface="Times New Roman" charset="0"/>
                <a:cs typeface="Times New Roman" charset="0"/>
              </a:rPr>
              <a:t>... und iezan zun uunheibn für Lana 2035</a:t>
            </a:r>
          </a:p>
          <a:p>
            <a:pPr algn="ctr">
              <a:lnSpc>
                <a:spcPct val="150000"/>
              </a:lnSpc>
              <a:defRPr/>
            </a:pPr>
            <a:r>
              <a:rPr lang="de-DE" altLang="de-DE" sz="1800" dirty="0">
                <a:solidFill>
                  <a:schemeClr val="tx1"/>
                </a:solidFill>
                <a:latin typeface="+mn-lt"/>
                <a:ea typeface="Times New Roman" charset="0"/>
                <a:cs typeface="Times New Roman" charset="0"/>
              </a:rPr>
              <a:t>eine kleine Übung individuell oder in Zweier-Teams:</a:t>
            </a:r>
          </a:p>
          <a:p>
            <a:pPr marL="285750" indent="-285750" algn="ctr">
              <a:lnSpc>
                <a:spcPct val="150000"/>
              </a:lnSpc>
              <a:buFont typeface="Arial" charset="0"/>
              <a:buChar char="•"/>
              <a:defRPr/>
            </a:pPr>
            <a:r>
              <a:rPr lang="de-DE" altLang="de-DE" sz="2000" dirty="0">
                <a:solidFill>
                  <a:schemeClr val="tx1"/>
                </a:solidFill>
                <a:latin typeface="+mn-lt"/>
                <a:ea typeface="Times New Roman" charset="0"/>
                <a:cs typeface="Times New Roman" charset="0"/>
              </a:rPr>
              <a:t>Die 3 Highlights/Erfolgsmuster seit 2010</a:t>
            </a:r>
          </a:p>
          <a:p>
            <a:pPr marL="285750" indent="-285750" algn="ctr">
              <a:lnSpc>
                <a:spcPct val="150000"/>
              </a:lnSpc>
              <a:buFont typeface="Arial" charset="0"/>
              <a:buChar char="•"/>
              <a:defRPr/>
            </a:pPr>
            <a:r>
              <a:rPr lang="de-DE" altLang="de-DE" sz="2000" dirty="0">
                <a:solidFill>
                  <a:schemeClr val="tx1"/>
                </a:solidFill>
                <a:latin typeface="+mn-lt"/>
                <a:ea typeface="Times New Roman" charset="0"/>
                <a:cs typeface="Times New Roman" charset="0"/>
              </a:rPr>
              <a:t>Die 3 Bremsen/Energiebrüche seit 2010</a:t>
            </a:r>
          </a:p>
          <a:p>
            <a:pPr marL="285750" indent="-285750" algn="ctr">
              <a:lnSpc>
                <a:spcPct val="150000"/>
              </a:lnSpc>
              <a:buFont typeface="Arial" charset="0"/>
              <a:buChar char="•"/>
              <a:defRPr/>
            </a:pPr>
            <a:r>
              <a:rPr lang="de-DE" altLang="de-DE" sz="2000" dirty="0">
                <a:solidFill>
                  <a:schemeClr val="tx1"/>
                </a:solidFill>
                <a:latin typeface="+mn-lt"/>
                <a:ea typeface="Times New Roman" charset="0"/>
                <a:cs typeface="Times New Roman" charset="0"/>
              </a:rPr>
              <a:t>Die 3 zentralen Zukunftsprojekte/Erfolgsmuster</a:t>
            </a:r>
          </a:p>
          <a:p>
            <a:pPr algn="ctr">
              <a:lnSpc>
                <a:spcPct val="150000"/>
              </a:lnSpc>
              <a:defRPr/>
            </a:pPr>
            <a:r>
              <a:rPr lang="de-DE" altLang="de-DE" sz="1800" dirty="0">
                <a:solidFill>
                  <a:schemeClr val="tx1"/>
                </a:solidFill>
                <a:latin typeface="+mn-lt"/>
                <a:ea typeface="Times New Roman" charset="0"/>
                <a:cs typeface="Times New Roman" charset="0"/>
              </a:rPr>
              <a:t>für Lana 2030+</a:t>
            </a:r>
          </a:p>
          <a:p>
            <a:pPr algn="ctr">
              <a:lnSpc>
                <a:spcPct val="150000"/>
              </a:lnSpc>
              <a:defRPr/>
            </a:pPr>
            <a:r>
              <a:rPr lang="de-DE" altLang="de-DE" sz="1800" dirty="0">
                <a:solidFill>
                  <a:schemeClr val="tx1"/>
                </a:solidFill>
                <a:latin typeface="+mn-lt"/>
                <a:ea typeface="Times New Roman" charset="0"/>
                <a:cs typeface="Times New Roman" charset="0"/>
              </a:rPr>
              <a:t>(Nach 15 Minuten auf Flipcharts – Gallery, </a:t>
            </a:r>
          </a:p>
          <a:p>
            <a:pPr algn="ctr">
              <a:lnSpc>
                <a:spcPct val="150000"/>
              </a:lnSpc>
              <a:defRPr/>
            </a:pPr>
            <a:r>
              <a:rPr lang="de-DE" altLang="de-DE" sz="1800" dirty="0">
                <a:solidFill>
                  <a:schemeClr val="tx1"/>
                </a:solidFill>
                <a:latin typeface="+mn-lt"/>
                <a:ea typeface="Times New Roman" charset="0"/>
                <a:cs typeface="Times New Roman" charset="0"/>
              </a:rPr>
              <a:t>Präsentation und kurze Diskussion)</a:t>
            </a:r>
          </a:p>
        </p:txBody>
      </p:sp>
    </p:spTree>
    <p:extLst>
      <p:ext uri="{BB962C8B-B14F-4D97-AF65-F5344CB8AC3E}">
        <p14:creationId xmlns:p14="http://schemas.microsoft.com/office/powerpoint/2010/main" val="1749520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theme/theme1.xml><?xml version="1.0" encoding="utf-8"?>
<a:theme xmlns:a="http://schemas.openxmlformats.org/drawingml/2006/main" name="Tema di Office">
  <a:themeElements>
    <a:clrScheme name="Eurac Research Colors 2016">
      <a:dk1>
        <a:sysClr val="windowText" lastClr="000000"/>
      </a:dk1>
      <a:lt1>
        <a:sysClr val="window" lastClr="FFFFFF"/>
      </a:lt1>
      <a:dk2>
        <a:srgbClr val="000000"/>
      </a:dk2>
      <a:lt2>
        <a:srgbClr val="CCCECD"/>
      </a:lt2>
      <a:accent1>
        <a:srgbClr val="D04D2A"/>
      </a:accent1>
      <a:accent2>
        <a:srgbClr val="CCCECD"/>
      </a:accent2>
      <a:accent3>
        <a:srgbClr val="D04D2A"/>
      </a:accent3>
      <a:accent4>
        <a:srgbClr val="848B94"/>
      </a:accent4>
      <a:accent5>
        <a:srgbClr val="D04D2A"/>
      </a:accent5>
      <a:accent6>
        <a:srgbClr val="848B94"/>
      </a:accent6>
      <a:hlink>
        <a:srgbClr val="848B94"/>
      </a:hlink>
      <a:folHlink>
        <a:srgbClr val="D04D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_without_Footer" id="{5DB13181-8829-0B42-A640-61EB5BF1F09E}" vid="{9B4D106A-7091-684E-BE1E-1DF9D7EDE32B}"/>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_without_Footer" id="{5DB13181-8829-0B42-A640-61EB5BF1F09E}" vid="{EBCA432C-3AAC-4C4C-AAC4-2658D83C40C2}"/>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0D24257C3DC40B99DC68CA4686D50" ma:contentTypeVersion="2" ma:contentTypeDescription="Create a new document." ma:contentTypeScope="" ma:versionID="e426b763a6be5b60ec690e24fb56dd1f">
  <xsd:schema xmlns:xsd="http://www.w3.org/2001/XMLSchema" xmlns:xs="http://www.w3.org/2001/XMLSchema" xmlns:p="http://schemas.microsoft.com/office/2006/metadata/properties" xmlns:ns2="dc7b758b-c38d-480f-b4b3-e6aeb50c9d2d" targetNamespace="http://schemas.microsoft.com/office/2006/metadata/properties" ma:root="true" ma:fieldsID="890d16913293a1541b4bbf03a5925458" ns2:_="">
    <xsd:import namespace="dc7b758b-c38d-480f-b4b3-e6aeb50c9d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7b758b-c38d-480f-b4b3-e6aeb50c9d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5809FAA-795C-4B61-9A3C-6CC5E724322E}">
  <ds:schemaRefs>
    <ds:schemaRef ds:uri="http://schemas.microsoft.com/sharepoint/v3/contenttype/forms"/>
  </ds:schemaRefs>
</ds:datastoreItem>
</file>

<file path=customXml/itemProps2.xml><?xml version="1.0" encoding="utf-8"?>
<ds:datastoreItem xmlns:ds="http://schemas.openxmlformats.org/officeDocument/2006/customXml" ds:itemID="{06226434-252B-49DE-9AA1-AFD38882BE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7b758b-c38d-480f-b4b3-e6aeb50c9d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79B697-7C5C-4C04-B62B-5DF3967BC1A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5dd9f24-04d8-4aee-8ea8-6ecf064d5d0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EuracResearch-PPT_without_Footer</Template>
  <TotalTime>0</TotalTime>
  <Words>1214</Words>
  <Application>Microsoft Office PowerPoint</Application>
  <PresentationFormat>Breitbild</PresentationFormat>
  <Paragraphs>283</Paragraphs>
  <Slides>11</Slides>
  <Notes>4</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AgfaRotisSansSerif</vt:lpstr>
      <vt:lpstr>Arial</vt:lpstr>
      <vt:lpstr>Calibri</vt:lpstr>
      <vt:lpstr>Calibri Light</vt:lpstr>
      <vt:lpstr>Times New Roman</vt:lpstr>
      <vt:lpstr>Tema di Office</vt:lpstr>
      <vt:lpstr>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Boscolo Sara</dc:creator>
  <cp:lastModifiedBy>Vanessa Thurner</cp:lastModifiedBy>
  <cp:revision>108</cp:revision>
  <cp:lastPrinted>2020-12-27T09:48:49Z</cp:lastPrinted>
  <dcterms:created xsi:type="dcterms:W3CDTF">2018-03-06T13:14:14Z</dcterms:created>
  <dcterms:modified xsi:type="dcterms:W3CDTF">2023-02-01T09:02:52Z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0x0101000A40D24257C3DC40B99DC68CA4686D50</vt:lpwstr>
  </property>
</Properties>
</file>